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66" r:id="rId3"/>
    <p:sldId id="262" r:id="rId4"/>
    <p:sldId id="261" r:id="rId5"/>
    <p:sldId id="269" r:id="rId6"/>
    <p:sldId id="272" r:id="rId7"/>
    <p:sldId id="270" r:id="rId8"/>
    <p:sldId id="271" r:id="rId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13"/>
    <a:srgbClr val="FFFFCE"/>
    <a:srgbClr val="FFC313"/>
    <a:srgbClr val="736A40"/>
    <a:srgbClr val="344F73"/>
    <a:srgbClr val="A3A64E"/>
    <a:srgbClr val="B5C8D6"/>
    <a:srgbClr val="B0C6D9"/>
    <a:srgbClr val="F8E8D9"/>
    <a:srgbClr val="BCE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7" d="100"/>
          <a:sy n="77" d="100"/>
        </p:scale>
        <p:origin x="168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-6" y="-1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Consumo (ktep)</c:v>
                </c:pt>
              </c:strCache>
            </c:strRef>
          </c:tx>
          <c:dPt>
            <c:idx val="0"/>
            <c:bubble3D val="0"/>
            <c:spPr>
              <a:solidFill>
                <a:srgbClr val="344F7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1BC-4102-AF9C-09BF41BB476D}"/>
              </c:ext>
            </c:extLst>
          </c:dPt>
          <c:dPt>
            <c:idx val="1"/>
            <c:bubble3D val="0"/>
            <c:spPr>
              <a:solidFill>
                <a:srgbClr val="736A4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1BC-4102-AF9C-09BF41BB476D}"/>
              </c:ext>
            </c:extLst>
          </c:dPt>
          <c:dPt>
            <c:idx val="2"/>
            <c:bubble3D val="0"/>
            <c:spPr>
              <a:solidFill>
                <a:srgbClr val="B0C6D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1BC-4102-AF9C-09BF41BB476D}"/>
              </c:ext>
            </c:extLst>
          </c:dPt>
          <c:dLbls>
            <c:dLbl>
              <c:idx val="0"/>
              <c:layout>
                <c:manualLayout>
                  <c:x val="-0.20287704279858712"/>
                  <c:y val="0.2185596654241800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BC-4102-AF9C-09BF41BB476D}"/>
                </c:ext>
              </c:extLst>
            </c:dLbl>
            <c:dLbl>
              <c:idx val="1"/>
              <c:layout>
                <c:manualLayout>
                  <c:x val="-0.15453426531746262"/>
                  <c:y val="-0.1188691598204253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1BC-4102-AF9C-09BF41BB476D}"/>
                </c:ext>
              </c:extLst>
            </c:dLbl>
            <c:dLbl>
              <c:idx val="2"/>
              <c:layout>
                <c:manualLayout>
                  <c:x val="0.22648443347262756"/>
                  <c:y val="0.1432857199761429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1BC-4102-AF9C-09BF41BB47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Montserrat ExtraBold" panose="00000900000000000000" pitchFamily="2" charset="0"/>
                    <a:ea typeface="+mn-ea"/>
                    <a:cs typeface="+mn-cs"/>
                  </a:defRPr>
                </a:pPr>
                <a:endParaRPr lang="es-E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Otros</c:v>
                </c:pt>
                <c:pt idx="1">
                  <c:v>Industria</c:v>
                </c:pt>
                <c:pt idx="2">
                  <c:v>Transporte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0.3</c:v>
                </c:pt>
                <c:pt idx="1">
                  <c:v>0.27</c:v>
                </c:pt>
                <c:pt idx="2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BC-4102-AF9C-09BF41BB47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Climatización</c:v>
                </c:pt>
              </c:strCache>
            </c:strRef>
          </c:tx>
          <c:spPr>
            <a:solidFill>
              <a:schemeClr val="accent6">
                <a:shade val="53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shade val="53000"/>
                </a:schemeClr>
              </a:solidFill>
              <a:ln w="12700" cap="rnd">
                <a:solidFill>
                  <a:srgbClr val="344F7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6021-4FE7-9603-4A2DDE9D23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500" b="0" i="0" u="none" strike="noStrike" kern="1200" baseline="0">
                    <a:solidFill>
                      <a:schemeClr val="bg1"/>
                    </a:solidFill>
                    <a:latin typeface="Montserrat ExtraBold" panose="00000900000000000000" pitchFamily="2" charset="0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21-4FE7-9603-4A2DDE9D235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Electrodomésticos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Montserrat ExtraBold" panose="00000900000000000000" pitchFamily="2" charset="0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Hoja1!$C$2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21-4FE7-9603-4A2DDE9D235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ACS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0" i="0" u="none" strike="noStrike" kern="1200" baseline="0">
                    <a:solidFill>
                      <a:schemeClr val="bg1"/>
                    </a:solidFill>
                    <a:latin typeface="Montserrat ExtraBold" panose="00000900000000000000" pitchFamily="2" charset="0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Hoja1!$D$2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21-4FE7-9603-4A2DDE9D2352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Iluminación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500" b="0" i="0" u="none" strike="noStrike" kern="1200" baseline="0">
                    <a:solidFill>
                      <a:schemeClr val="bg1"/>
                    </a:solidFill>
                    <a:latin typeface="Montserrat ExtraBold" panose="00000900000000000000" pitchFamily="2" charset="0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Hoja1!$E$2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021-4FE7-9603-4A2DDE9D2352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6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chemeClr val="bg1"/>
                      </a:solidFill>
                      <a:latin typeface="Montserrat ExtraBold" panose="00000900000000000000" pitchFamily="2" charset="0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021-4FE7-9603-4A2DDE9D23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000" b="0" i="0" u="none" strike="noStrike" kern="1200" baseline="0">
                    <a:solidFill>
                      <a:schemeClr val="bg1"/>
                    </a:solidFill>
                    <a:latin typeface="Montserrat ExtraBold" panose="00000900000000000000" pitchFamily="2" charset="0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Hoja1!$F$2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21-4FE7-9603-4A2DDE9D235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55639808"/>
        <c:axId val="1452851856"/>
      </c:barChart>
      <c:catAx>
        <c:axId val="1355639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52851856"/>
        <c:crosses val="autoZero"/>
        <c:auto val="1"/>
        <c:lblAlgn val="ctr"/>
        <c:lblOffset val="100"/>
        <c:noMultiLvlLbl val="0"/>
      </c:catAx>
      <c:valAx>
        <c:axId val="14528518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355639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VAN</c:v>
                </c:pt>
              </c:strCache>
            </c:strRef>
          </c:tx>
          <c:spPr>
            <a:ln w="44450" cap="rnd">
              <a:solidFill>
                <a:srgbClr val="264653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264653"/>
              </a:solidFill>
              <a:ln w="25400">
                <a:solidFill>
                  <a:srgbClr val="F5F5F5"/>
                </a:solidFill>
              </a:ln>
              <a:effectLst/>
            </c:spPr>
          </c:marker>
          <c:cat>
            <c:numRef>
              <c:f>Hoja1!$A$2:$A$8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Hoja1!$B$2:$B$8</c:f>
              <c:numCache>
                <c:formatCode>General</c:formatCode>
                <c:ptCount val="7"/>
                <c:pt idx="0">
                  <c:v>-18000</c:v>
                </c:pt>
                <c:pt idx="1">
                  <c:v>-17000</c:v>
                </c:pt>
                <c:pt idx="2">
                  <c:v>-16300</c:v>
                </c:pt>
                <c:pt idx="3">
                  <c:v>-15500</c:v>
                </c:pt>
                <c:pt idx="4">
                  <c:v>-14700</c:v>
                </c:pt>
                <c:pt idx="5">
                  <c:v>-13800</c:v>
                </c:pt>
                <c:pt idx="6">
                  <c:v>-13300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F6-4E7A-AD90-497911E41B9E}"/>
            </c:ext>
          </c:extLst>
        </c:ser>
        <c:dLbls>
          <c:dLblPos val="t"/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5431488"/>
        <c:axId val="435433888"/>
      </c:lineChart>
      <c:catAx>
        <c:axId val="435431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435433888"/>
        <c:crosses val="autoZero"/>
        <c:auto val="1"/>
        <c:lblAlgn val="ctr"/>
        <c:lblOffset val="100"/>
        <c:noMultiLvlLbl val="0"/>
      </c:catAx>
      <c:valAx>
        <c:axId val="435433888"/>
        <c:scaling>
          <c:orientation val="minMax"/>
          <c:max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435431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VAN</c:v>
                </c:pt>
              </c:strCache>
            </c:strRef>
          </c:tx>
          <c:spPr>
            <a:ln w="44450" cap="rnd">
              <a:solidFill>
                <a:srgbClr val="264653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264653"/>
              </a:solidFill>
              <a:ln w="25400">
                <a:solidFill>
                  <a:srgbClr val="F5F5F5"/>
                </a:solidFill>
              </a:ln>
              <a:effectLst/>
            </c:spPr>
          </c:marker>
          <c:cat>
            <c:numRef>
              <c:f>Hoja1!$A$2:$A$6</c:f>
              <c:numCache>
                <c:formatCode>General</c:formatCode>
                <c:ptCount val="5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</c:numCache>
            </c:numRef>
          </c:cat>
          <c:val>
            <c:numRef>
              <c:f>Hoja1!$B$2:$B$6</c:f>
              <c:numCache>
                <c:formatCode>General</c:formatCode>
                <c:ptCount val="5"/>
                <c:pt idx="0">
                  <c:v>-4000</c:v>
                </c:pt>
                <c:pt idx="1">
                  <c:v>-2300</c:v>
                </c:pt>
                <c:pt idx="2">
                  <c:v>-1032</c:v>
                </c:pt>
                <c:pt idx="3">
                  <c:v>75</c:v>
                </c:pt>
                <c:pt idx="4">
                  <c:v>988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26C-4281-9224-47CEB9F47B9E}"/>
            </c:ext>
          </c:extLst>
        </c:ser>
        <c:dLbls>
          <c:dLblPos val="t"/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5431488"/>
        <c:axId val="435433888"/>
      </c:lineChart>
      <c:catAx>
        <c:axId val="435431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435433888"/>
        <c:crosses val="autoZero"/>
        <c:auto val="1"/>
        <c:lblAlgn val="ctr"/>
        <c:lblOffset val="100"/>
        <c:noMultiLvlLbl val="0"/>
      </c:catAx>
      <c:valAx>
        <c:axId val="4354338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435431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VAN</c:v>
                </c:pt>
              </c:strCache>
            </c:strRef>
          </c:tx>
          <c:spPr>
            <a:ln w="44450" cap="rnd">
              <a:solidFill>
                <a:srgbClr val="264653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264653"/>
              </a:solidFill>
              <a:ln w="25400">
                <a:solidFill>
                  <a:srgbClr val="F5F5F5"/>
                </a:solidFill>
              </a:ln>
              <a:effectLst/>
            </c:spPr>
          </c:marker>
          <c:cat>
            <c:numRef>
              <c:f>Hoja1!$A$2:$A$6</c:f>
              <c:numCache>
                <c:formatCode>General</c:formatCode>
                <c:ptCount val="5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</c:numCache>
            </c:numRef>
          </c:cat>
          <c:val>
            <c:numRef>
              <c:f>Hoja1!$B$2:$B$6</c:f>
              <c:numCache>
                <c:formatCode>General</c:formatCode>
                <c:ptCount val="5"/>
                <c:pt idx="0">
                  <c:v>-19900</c:v>
                </c:pt>
                <c:pt idx="1">
                  <c:v>-11325</c:v>
                </c:pt>
                <c:pt idx="2">
                  <c:v>-4918</c:v>
                </c:pt>
                <c:pt idx="3">
                  <c:v>286</c:v>
                </c:pt>
                <c:pt idx="4">
                  <c:v>5082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EE6-4424-87B7-1C5D1A43030F}"/>
            </c:ext>
          </c:extLst>
        </c:ser>
        <c:dLbls>
          <c:dLblPos val="t"/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5431488"/>
        <c:axId val="435433888"/>
      </c:lineChart>
      <c:catAx>
        <c:axId val="435431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435433888"/>
        <c:crosses val="autoZero"/>
        <c:auto val="1"/>
        <c:lblAlgn val="ctr"/>
        <c:lblOffset val="100"/>
        <c:noMultiLvlLbl val="0"/>
      </c:catAx>
      <c:valAx>
        <c:axId val="4354338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435431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VAN</c:v>
                </c:pt>
              </c:strCache>
            </c:strRef>
          </c:tx>
          <c:spPr>
            <a:ln w="44450" cap="rnd">
              <a:solidFill>
                <a:srgbClr val="264653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264653"/>
              </a:solidFill>
              <a:ln w="25400">
                <a:solidFill>
                  <a:srgbClr val="F5F5F5"/>
                </a:solidFill>
              </a:ln>
              <a:effectLst/>
            </c:spPr>
          </c:marker>
          <c:dLbls>
            <c:delete val="1"/>
          </c:dLbls>
          <c:cat>
            <c:numRef>
              <c:f>Hoja1!$A$2:$A$8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Hoja1!$B$2:$B$8</c:f>
              <c:numCache>
                <c:formatCode>General</c:formatCode>
                <c:ptCount val="7"/>
                <c:pt idx="0">
                  <c:v>-18000</c:v>
                </c:pt>
                <c:pt idx="1">
                  <c:v>-17000</c:v>
                </c:pt>
                <c:pt idx="2">
                  <c:v>-16300</c:v>
                </c:pt>
                <c:pt idx="3">
                  <c:v>-15500</c:v>
                </c:pt>
                <c:pt idx="4">
                  <c:v>-14700</c:v>
                </c:pt>
                <c:pt idx="5">
                  <c:v>-13800</c:v>
                </c:pt>
                <c:pt idx="6">
                  <c:v>-13300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F6-4E7A-AD90-497911E41B9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VAN revalorizado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elete val="1"/>
          </c:dLbls>
          <c:cat>
            <c:numRef>
              <c:f>Hoja1!$A$2:$A$8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Hoja1!$C$2:$C$8</c:f>
              <c:numCache>
                <c:formatCode>General</c:formatCode>
                <c:ptCount val="7"/>
                <c:pt idx="0">
                  <c:v>-2400</c:v>
                </c:pt>
                <c:pt idx="1">
                  <c:v>-1400</c:v>
                </c:pt>
                <c:pt idx="2">
                  <c:v>-700</c:v>
                </c:pt>
                <c:pt idx="3">
                  <c:v>100</c:v>
                </c:pt>
                <c:pt idx="4">
                  <c:v>900</c:v>
                </c:pt>
                <c:pt idx="5">
                  <c:v>1800</c:v>
                </c:pt>
                <c:pt idx="6">
                  <c:v>2300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FC-44CF-AAF1-781179210DF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35431488"/>
        <c:axId val="435433888"/>
      </c:lineChart>
      <c:catAx>
        <c:axId val="435431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435433888"/>
        <c:crosses val="autoZero"/>
        <c:auto val="1"/>
        <c:lblAlgn val="ctr"/>
        <c:lblOffset val="100"/>
        <c:noMultiLvlLbl val="0"/>
      </c:catAx>
      <c:valAx>
        <c:axId val="4354338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435431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VAN</c:v>
                </c:pt>
              </c:strCache>
            </c:strRef>
          </c:tx>
          <c:spPr>
            <a:ln w="44450" cap="rnd">
              <a:solidFill>
                <a:srgbClr val="264653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264653"/>
              </a:solidFill>
              <a:ln w="25400">
                <a:solidFill>
                  <a:srgbClr val="F5F5F5"/>
                </a:solidFill>
              </a:ln>
              <a:effectLst/>
            </c:spPr>
          </c:marker>
          <c:cat>
            <c:numRef>
              <c:f>Hoja1!$A$2:$A$6</c:f>
              <c:numCache>
                <c:formatCode>General</c:formatCode>
                <c:ptCount val="5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</c:numCache>
            </c:numRef>
          </c:cat>
          <c:val>
            <c:numRef>
              <c:f>Hoja1!$B$2:$B$6</c:f>
              <c:numCache>
                <c:formatCode>General</c:formatCode>
                <c:ptCount val="5"/>
                <c:pt idx="0">
                  <c:v>-4000</c:v>
                </c:pt>
                <c:pt idx="1">
                  <c:v>-2300</c:v>
                </c:pt>
                <c:pt idx="2">
                  <c:v>-1032</c:v>
                </c:pt>
                <c:pt idx="3">
                  <c:v>75</c:v>
                </c:pt>
                <c:pt idx="4">
                  <c:v>988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26C-4281-9224-47CEB9F47B9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VAN revalorizado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25400">
                <a:solidFill>
                  <a:schemeClr val="bg1"/>
                </a:solidFill>
              </a:ln>
              <a:effectLst/>
            </c:spPr>
          </c:marker>
          <c:cat>
            <c:numRef>
              <c:f>Hoja1!$A$2:$A$6</c:f>
              <c:numCache>
                <c:formatCode>General</c:formatCode>
                <c:ptCount val="5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</c:numCache>
            </c:numRef>
          </c:cat>
          <c:val>
            <c:numRef>
              <c:f>Hoja1!$C$2:$C$6</c:f>
              <c:numCache>
                <c:formatCode>General</c:formatCode>
                <c:ptCount val="5"/>
                <c:pt idx="0">
                  <c:v>3800</c:v>
                </c:pt>
                <c:pt idx="1">
                  <c:v>5500</c:v>
                </c:pt>
                <c:pt idx="2">
                  <c:v>6768</c:v>
                </c:pt>
                <c:pt idx="3">
                  <c:v>7875</c:v>
                </c:pt>
                <c:pt idx="4">
                  <c:v>8788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83-4AB5-BC45-935E7BA8C0CF}"/>
            </c:ext>
          </c:extLst>
        </c:ser>
        <c:dLbls>
          <c:dLblPos val="t"/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5431488"/>
        <c:axId val="435433888"/>
      </c:lineChart>
      <c:catAx>
        <c:axId val="435431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435433888"/>
        <c:crosses val="autoZero"/>
        <c:auto val="1"/>
        <c:lblAlgn val="ctr"/>
        <c:lblOffset val="100"/>
        <c:noMultiLvlLbl val="0"/>
      </c:catAx>
      <c:valAx>
        <c:axId val="4354338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435431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VAN</c:v>
                </c:pt>
              </c:strCache>
            </c:strRef>
          </c:tx>
          <c:spPr>
            <a:ln w="44450" cap="rnd">
              <a:solidFill>
                <a:srgbClr val="264653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264653"/>
              </a:solidFill>
              <a:ln w="25400">
                <a:solidFill>
                  <a:srgbClr val="F5F5F5"/>
                </a:solidFill>
              </a:ln>
              <a:effectLst/>
            </c:spPr>
          </c:marker>
          <c:cat>
            <c:numRef>
              <c:f>Hoja1!$A$2:$A$6</c:f>
              <c:numCache>
                <c:formatCode>General</c:formatCode>
                <c:ptCount val="5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</c:numCache>
            </c:numRef>
          </c:cat>
          <c:val>
            <c:numRef>
              <c:f>Hoja1!$B$2:$B$6</c:f>
              <c:numCache>
                <c:formatCode>General</c:formatCode>
                <c:ptCount val="5"/>
                <c:pt idx="0">
                  <c:v>-19900</c:v>
                </c:pt>
                <c:pt idx="1">
                  <c:v>-11325</c:v>
                </c:pt>
                <c:pt idx="2">
                  <c:v>-4918</c:v>
                </c:pt>
                <c:pt idx="3">
                  <c:v>286</c:v>
                </c:pt>
                <c:pt idx="4">
                  <c:v>5082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EE6-4424-87B7-1C5D1A43030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VAN revalorizado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A3A64E"/>
              </a:solidFill>
              <a:ln w="25400">
                <a:solidFill>
                  <a:schemeClr val="bg1"/>
                </a:solidFill>
              </a:ln>
              <a:effectLst/>
            </c:spPr>
          </c:marker>
          <c:cat>
            <c:numRef>
              <c:f>Hoja1!$A$2:$A$6</c:f>
              <c:numCache>
                <c:formatCode>General</c:formatCode>
                <c:ptCount val="5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</c:numCache>
            </c:numRef>
          </c:cat>
          <c:val>
            <c:numRef>
              <c:f>Hoja1!$C$2:$C$6</c:f>
              <c:numCache>
                <c:formatCode>General</c:formatCode>
                <c:ptCount val="5"/>
                <c:pt idx="0">
                  <c:v>-4300</c:v>
                </c:pt>
                <c:pt idx="1">
                  <c:v>4275</c:v>
                </c:pt>
                <c:pt idx="2">
                  <c:v>10682</c:v>
                </c:pt>
                <c:pt idx="3">
                  <c:v>15886</c:v>
                </c:pt>
                <c:pt idx="4">
                  <c:v>20682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FD-409A-8C37-3BB26048986E}"/>
            </c:ext>
          </c:extLst>
        </c:ser>
        <c:dLbls>
          <c:dLblPos val="t"/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5431488"/>
        <c:axId val="435433888"/>
      </c:lineChart>
      <c:catAx>
        <c:axId val="435431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435433888"/>
        <c:crosses val="autoZero"/>
        <c:auto val="1"/>
        <c:lblAlgn val="ctr"/>
        <c:lblOffset val="100"/>
        <c:noMultiLvlLbl val="0"/>
      </c:catAx>
      <c:valAx>
        <c:axId val="4354338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435431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00E0B-21F1-46EA-9205-C581CC85F71F}" type="datetimeFigureOut">
              <a:rPr lang="es-ES" smtClean="0"/>
              <a:t>25/05/2025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89A03-728B-4422-A128-C348694D1F8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981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F8061-C428-464D-8B9B-2A0CE16591D4}" type="slidenum">
              <a:rPr lang="es-SV" smtClean="0"/>
              <a:t>1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838435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89A03-728B-4422-A128-C348694D1F8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6601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64C2F9-314C-EFB5-0F1B-D41103655C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BD2EDB-1DB3-F202-FB0F-5271440F50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775EF1-9A7B-1829-8B97-EA7AF6FBD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7655-9122-4642-9383-B485BE9F5F41}" type="datetimeFigureOut">
              <a:rPr lang="es-ES" smtClean="0"/>
              <a:t>25/05/2025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1E890E-4E98-ED16-1FC7-33C0D5580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B25F71-4A39-1313-5F1E-1D4D3626D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912-561B-49D4-87BF-87D32F4E7D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6926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22EDDB-A155-43B0-9CD4-E29ABD332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F4C59F-14E7-2A6B-AB1D-593C1B712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96296D-377B-7B2B-36FA-F922322B2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7655-9122-4642-9383-B485BE9F5F41}" type="datetimeFigureOut">
              <a:rPr lang="es-ES" smtClean="0"/>
              <a:t>25/05/2025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4A88C8-376A-8DF4-F687-373C12E5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343787-2D1E-56C9-660E-3F28CA60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912-561B-49D4-87BF-87D32F4E7D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330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922D3E4-CE4F-81AE-3314-A86B02D41B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7F9D9D-74AD-C3A7-CB30-F309B6561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ABDE0F-9B72-E443-3227-F7EB6660A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7655-9122-4642-9383-B485BE9F5F41}" type="datetimeFigureOut">
              <a:rPr lang="es-ES" smtClean="0"/>
              <a:t>25/05/2025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B512FE-4B3C-64EF-D923-9A14AE98D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594977-2D0B-25DD-600C-A1DC9F72D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912-561B-49D4-87BF-87D32F4E7D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4971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tegoría Produ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C1A650-8B61-EE50-1A08-F320A8D04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E0863887-E473-EEE7-2CDC-BC87BD332F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5325" y="3716338"/>
            <a:ext cx="3373336" cy="2500312"/>
          </a:xfrm>
        </p:spPr>
        <p:txBody>
          <a:bodyPr/>
          <a:lstStyle/>
          <a:p>
            <a:endParaRPr lang="es-SV"/>
          </a:p>
        </p:txBody>
      </p:sp>
      <p:sp>
        <p:nvSpPr>
          <p:cNvPr id="8" name="Marcador de posición de imagen 6">
            <a:extLst>
              <a:ext uri="{FF2B5EF4-FFF2-40B4-BE49-F238E27FC236}">
                <a16:creationId xmlns:a16="http://schemas.microsoft.com/office/drawing/2014/main" id="{D13AF070-99F1-FCFA-105D-08F035D9CC4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09332" y="3716338"/>
            <a:ext cx="3373336" cy="2500312"/>
          </a:xfrm>
        </p:spPr>
        <p:txBody>
          <a:bodyPr/>
          <a:lstStyle/>
          <a:p>
            <a:endParaRPr lang="es-SV"/>
          </a:p>
        </p:txBody>
      </p:sp>
      <p:sp>
        <p:nvSpPr>
          <p:cNvPr id="9" name="Marcador de posición de imagen 6">
            <a:extLst>
              <a:ext uri="{FF2B5EF4-FFF2-40B4-BE49-F238E27FC236}">
                <a16:creationId xmlns:a16="http://schemas.microsoft.com/office/drawing/2014/main" id="{F6AAACAB-2672-77D2-3E9B-A6A48BDDE4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3339" y="3716338"/>
            <a:ext cx="3373336" cy="2500312"/>
          </a:xfrm>
        </p:spPr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08234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B2881A-4ACA-26A6-4552-AF8134A12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B5A569-0DCE-E860-3B1F-F3B3A4369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AA6A8E-B0BF-DE57-3C2A-C3A065064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7655-9122-4642-9383-B485BE9F5F41}" type="datetimeFigureOut">
              <a:rPr lang="es-ES" smtClean="0"/>
              <a:t>25/05/2025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4A9DC6-4208-6125-3437-ACFFD4DA3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D4D7BF-7911-BA0D-7376-9593CCC2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912-561B-49D4-87BF-87D32F4E7D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0150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A8AAB1-0935-29C6-B242-82013E155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8CCA65-85C3-2AB2-39B1-9D7BBBE29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78016D-A952-DF54-F05D-34E750FA7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7655-9122-4642-9383-B485BE9F5F41}" type="datetimeFigureOut">
              <a:rPr lang="es-ES" smtClean="0"/>
              <a:t>25/05/2025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7E25E9-73AF-9A74-5B5E-B9B4C806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4D14F4-D75E-76B4-98FF-A77E92D0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912-561B-49D4-87BF-87D32F4E7D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0180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05ACD2-6E5C-1F50-4F02-FCB5BCFE2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97BC0F-A30E-4FD8-58A7-437C8FF0C6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C82A78-5024-1D61-2E32-3A9217E23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E7F76B-45E0-2B6A-6847-90D740870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7655-9122-4642-9383-B485BE9F5F41}" type="datetimeFigureOut">
              <a:rPr lang="es-ES" smtClean="0"/>
              <a:t>25/05/2025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B198B9E-B1D9-C094-3A24-135279678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C92A93-7A9A-DAC7-3922-43254C1A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912-561B-49D4-87BF-87D32F4E7D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682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BB5851-2B62-611E-5EAF-481CF7EC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848D26-9CF7-D2C0-7D08-24365E235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7FCFBBC-E288-1FCA-E7A3-C3F885F23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6DE11F3-6795-401E-786B-DE8C66C81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20CD970-F79B-A2D4-9846-138C1F9AC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A39310C-05B1-49B4-29B5-F4BBA0874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7655-9122-4642-9383-B485BE9F5F41}" type="datetimeFigureOut">
              <a:rPr lang="es-ES" smtClean="0"/>
              <a:t>25/05/2025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6D5B517-3AB8-E76B-7524-8305D11D5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2121CAF-F9D0-2667-631D-28FDD2BD0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912-561B-49D4-87BF-87D32F4E7D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806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9371E-D1C6-46B7-0FEE-6649853B1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55320C3-AA47-B5D0-2721-F2A7E2CE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7655-9122-4642-9383-B485BE9F5F41}" type="datetimeFigureOut">
              <a:rPr lang="es-ES" smtClean="0"/>
              <a:t>25/05/2025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7A3F5B2-1DE2-53B0-D2DE-8ED6B846A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18E95B2-E520-0788-CB5C-36F1F3393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912-561B-49D4-87BF-87D32F4E7D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77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EDA831D-0D1B-D257-5C1A-EFFC35B2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7655-9122-4642-9383-B485BE9F5F41}" type="datetimeFigureOut">
              <a:rPr lang="es-ES" smtClean="0"/>
              <a:t>25/05/2025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B5CA705-471B-416B-EB6C-B5671073D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798DDDF-F0C3-B096-43AE-FD7694C40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912-561B-49D4-87BF-87D32F4E7D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793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4EEF7-B29B-9E52-9FBC-475ADC991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B455D0-1D52-9607-B992-1C1D51320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00609A-E365-683F-CDDE-A5265CF26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9162D3-A00F-818A-B50A-D2587DAB9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7655-9122-4642-9383-B485BE9F5F41}" type="datetimeFigureOut">
              <a:rPr lang="es-ES" smtClean="0"/>
              <a:t>25/05/2025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2EA168-FB64-85BC-987A-94441F8E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32E1D7-4435-EA9D-EDF8-5C2A204A1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912-561B-49D4-87BF-87D32F4E7D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3342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BFB6BB-B046-C640-873B-8F041CC5B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A15614E-C5E5-27AD-79B7-588092C7CF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3976FB9-FEBE-7BA2-33AF-003944693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4E20F9-5C4F-E850-3492-0BEBF1BE4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7655-9122-4642-9383-B485BE9F5F41}" type="datetimeFigureOut">
              <a:rPr lang="es-ES" smtClean="0"/>
              <a:t>25/05/2025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6FD77B-045B-9736-4DE7-2A99B2313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23B4D9-DD4D-895A-231D-86BCD0CBB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912-561B-49D4-87BF-87D32F4E7D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7434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C6D9"/>
            </a:gs>
            <a:gs pos="100000">
              <a:srgbClr val="A3A64E">
                <a:lumMod val="59000"/>
                <a:alpha val="44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6D1CFEA-8856-C594-BFAF-957F7E1A7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7C1A60-6CC4-F53B-B53A-826CDA4ED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5DB360-3D9C-40EF-42A8-7B828E916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8B7655-9122-4642-9383-B485BE9F5F41}" type="datetimeFigureOut">
              <a:rPr lang="es-ES" smtClean="0"/>
              <a:t>25/05/2025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FF8EA2-8FE4-552B-87BE-4825EF2118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C3F9D0-B034-5323-DB3D-EE20109C5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DE2912-561B-49D4-87BF-87D32F4E7D3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308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chart" Target="../charts/chart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svg"/><Relationship Id="rId5" Type="http://schemas.openxmlformats.org/officeDocument/2006/relationships/image" Target="../media/image4.pn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image" Target="../media/image3.svg"/><Relationship Id="rId9" Type="http://schemas.openxmlformats.org/officeDocument/2006/relationships/chart" Target="../charts/chart2.xml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.mp4"/><Relationship Id="rId7" Type="http://schemas.openxmlformats.org/officeDocument/2006/relationships/image" Target="../media/image19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microsoft.com/office/2007/relationships/hdphoto" Target="../media/hdphoto2.wdp"/><Relationship Id="rId7" Type="http://schemas.openxmlformats.org/officeDocument/2006/relationships/chart" Target="../charts/chart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microsoft.com/office/2007/relationships/hdphoto" Target="../media/hdphoto2.wdp"/><Relationship Id="rId7" Type="http://schemas.openxmlformats.org/officeDocument/2006/relationships/chart" Target="../charts/chart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8509C78E-AC50-83D4-B257-5A3DD3A7F6A0}"/>
              </a:ext>
            </a:extLst>
          </p:cNvPr>
          <p:cNvSpPr txBox="1"/>
          <p:nvPr/>
        </p:nvSpPr>
        <p:spPr>
          <a:xfrm>
            <a:off x="2305455" y="2418222"/>
            <a:ext cx="7717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rgbClr val="736A40"/>
                </a:solidFill>
                <a:latin typeface="Montserrat ExtraBold" pitchFamily="2" charset="0"/>
              </a:rPr>
              <a:t>TFM DE C.E.E. </a:t>
            </a:r>
          </a:p>
          <a:p>
            <a:pPr algn="ctr"/>
            <a:r>
              <a:rPr lang="es-ES" sz="3600" dirty="0">
                <a:solidFill>
                  <a:srgbClr val="736A40"/>
                </a:solidFill>
                <a:latin typeface="Montserrat ExtraBold" pitchFamily="2" charset="0"/>
              </a:rPr>
              <a:t>DE VIVIENDA UNIFAMILIAR</a:t>
            </a:r>
            <a:endParaRPr lang="es-SV" sz="3600" dirty="0">
              <a:solidFill>
                <a:srgbClr val="736A40"/>
              </a:solidFill>
              <a:latin typeface="Montserrat ExtraBold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25692A7-225A-8A93-925D-7DAA64829209}"/>
              </a:ext>
            </a:extLst>
          </p:cNvPr>
          <p:cNvSpPr txBox="1"/>
          <p:nvPr/>
        </p:nvSpPr>
        <p:spPr>
          <a:xfrm>
            <a:off x="2305454" y="3614346"/>
            <a:ext cx="7581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344F73"/>
                </a:solidFill>
                <a:latin typeface="Montserrat Light" pitchFamily="2" charset="0"/>
              </a:rPr>
              <a:t>Máster universitario en Energías Renovables y Sostenibilidad Energética</a:t>
            </a:r>
            <a:endParaRPr lang="es-SV" sz="2400" b="1" dirty="0">
              <a:solidFill>
                <a:srgbClr val="344F73"/>
              </a:solidFill>
              <a:latin typeface="Montserrat Light" pitchFamily="2" charset="0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13B29C8E-3F2E-8D1C-198B-4083E00D32CD}"/>
              </a:ext>
            </a:extLst>
          </p:cNvPr>
          <p:cNvSpPr/>
          <p:nvPr/>
        </p:nvSpPr>
        <p:spPr>
          <a:xfrm>
            <a:off x="2027207" y="2418221"/>
            <a:ext cx="138022" cy="2027121"/>
          </a:xfrm>
          <a:prstGeom prst="roundRect">
            <a:avLst/>
          </a:prstGeom>
          <a:solidFill>
            <a:srgbClr val="736A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EC055F88-FB34-7CA6-43C3-5883E492EA70}"/>
              </a:ext>
            </a:extLst>
          </p:cNvPr>
          <p:cNvSpPr/>
          <p:nvPr/>
        </p:nvSpPr>
        <p:spPr>
          <a:xfrm>
            <a:off x="10022727" y="2418222"/>
            <a:ext cx="140226" cy="2027120"/>
          </a:xfrm>
          <a:prstGeom prst="roundRect">
            <a:avLst/>
          </a:prstGeom>
          <a:solidFill>
            <a:srgbClr val="736A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3" name="Imagen 2" descr="Universidad Europea Miguel de Cervantes (UEMC) | OCUD">
            <a:extLst>
              <a:ext uri="{FF2B5EF4-FFF2-40B4-BE49-F238E27FC236}">
                <a16:creationId xmlns:a16="http://schemas.microsoft.com/office/drawing/2014/main" id="{14D7D93C-B0A4-BD3A-4C24-3BB29AF205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156" y="-6839"/>
            <a:ext cx="3235844" cy="1820162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12700"/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3DD87FB-B440-06FD-4B69-5E2BD24BA6CE}"/>
              </a:ext>
            </a:extLst>
          </p:cNvPr>
          <p:cNvSpPr txBox="1"/>
          <p:nvPr/>
        </p:nvSpPr>
        <p:spPr>
          <a:xfrm>
            <a:off x="194553" y="5875432"/>
            <a:ext cx="7581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344F73"/>
                </a:solidFill>
                <a:latin typeface="Montserrat Light" pitchFamily="2" charset="0"/>
              </a:rPr>
              <a:t>Autor: Javier Fraile Fernández</a:t>
            </a:r>
          </a:p>
          <a:p>
            <a:r>
              <a:rPr lang="es-ES" sz="2000" dirty="0">
                <a:solidFill>
                  <a:srgbClr val="344F73"/>
                </a:solidFill>
                <a:latin typeface="Montserrat Light" pitchFamily="2" charset="0"/>
              </a:rPr>
              <a:t>Tutor: Sergio Lorenzo González </a:t>
            </a:r>
            <a:r>
              <a:rPr lang="es-ES" sz="2000" dirty="0" err="1">
                <a:solidFill>
                  <a:srgbClr val="344F73"/>
                </a:solidFill>
                <a:latin typeface="Montserrat Light" pitchFamily="2" charset="0"/>
              </a:rPr>
              <a:t>González</a:t>
            </a:r>
            <a:endParaRPr lang="es-SV" sz="2000" dirty="0">
              <a:solidFill>
                <a:srgbClr val="344F73"/>
              </a:solidFill>
              <a:latin typeface="Montserrat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26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8"/>
    </mc:Choice>
    <mc:Fallback xmlns="">
      <p:transition spd="slow" advTm="7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C1C4D-FE46-7E18-2959-B6826E8B2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C928F2D9-E7F0-BD57-8AD8-6527E2115A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2486637"/>
              </p:ext>
            </p:extLst>
          </p:nvPr>
        </p:nvGraphicFramePr>
        <p:xfrm>
          <a:off x="-252450" y="2803364"/>
          <a:ext cx="4979627" cy="3740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Grupo 1">
            <a:extLst>
              <a:ext uri="{FF2B5EF4-FFF2-40B4-BE49-F238E27FC236}">
                <a16:creationId xmlns:a16="http://schemas.microsoft.com/office/drawing/2014/main" id="{50F8B7EB-9941-F6FE-2B52-0C28B52E5123}"/>
              </a:ext>
            </a:extLst>
          </p:cNvPr>
          <p:cNvGrpSpPr/>
          <p:nvPr/>
        </p:nvGrpSpPr>
        <p:grpSpPr>
          <a:xfrm>
            <a:off x="2237364" y="98971"/>
            <a:ext cx="7717272" cy="879983"/>
            <a:chOff x="2237364" y="98971"/>
            <a:chExt cx="7717272" cy="879983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C67AD885-E592-CDC8-AE0B-BF2EE6153A34}"/>
                </a:ext>
              </a:extLst>
            </p:cNvPr>
            <p:cNvSpPr txBox="1"/>
            <p:nvPr/>
          </p:nvSpPr>
          <p:spPr>
            <a:xfrm>
              <a:off x="2237364" y="197096"/>
              <a:ext cx="7717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rgbClr val="736A40"/>
                  </a:solidFill>
                  <a:latin typeface="Montserrat ExtraBold" pitchFamily="2" charset="0"/>
                </a:rPr>
                <a:t>CONSUMO ENERGÉTICO EN ESPAÑA</a:t>
              </a:r>
              <a:endParaRPr lang="es-SV" sz="2400" dirty="0">
                <a:solidFill>
                  <a:srgbClr val="736A40"/>
                </a:solidFill>
                <a:latin typeface="Montserrat ExtraBold" pitchFamily="2" charset="0"/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E681553E-F5E1-6AE2-641F-B9C484DCBF7D}"/>
                </a:ext>
              </a:extLst>
            </p:cNvPr>
            <p:cNvSpPr txBox="1"/>
            <p:nvPr/>
          </p:nvSpPr>
          <p:spPr>
            <a:xfrm>
              <a:off x="2305455" y="609622"/>
              <a:ext cx="7581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344F73"/>
                  </a:solidFill>
                  <a:latin typeface="Montserrat Light" pitchFamily="2" charset="0"/>
                </a:rPr>
                <a:t>Tipología </a:t>
              </a:r>
              <a:r>
                <a:rPr lang="es-ES" b="1">
                  <a:solidFill>
                    <a:srgbClr val="344F73"/>
                  </a:solidFill>
                  <a:latin typeface="Montserrat Light" pitchFamily="2" charset="0"/>
                </a:rPr>
                <a:t>del consumo de </a:t>
              </a:r>
              <a:r>
                <a:rPr lang="es-ES" b="1" dirty="0">
                  <a:solidFill>
                    <a:srgbClr val="344F73"/>
                  </a:solidFill>
                  <a:latin typeface="Montserrat Light" pitchFamily="2" charset="0"/>
                </a:rPr>
                <a:t>e</a:t>
              </a:r>
              <a:r>
                <a:rPr lang="es-ES" b="1">
                  <a:solidFill>
                    <a:srgbClr val="344F73"/>
                  </a:solidFill>
                  <a:latin typeface="Montserrat Light" pitchFamily="2" charset="0"/>
                </a:rPr>
                <a:t>nergía </a:t>
              </a:r>
              <a:r>
                <a:rPr lang="es-ES" b="1" dirty="0">
                  <a:solidFill>
                    <a:srgbClr val="344F73"/>
                  </a:solidFill>
                  <a:latin typeface="Montserrat Light" pitchFamily="2" charset="0"/>
                </a:rPr>
                <a:t>final</a:t>
              </a:r>
              <a:endParaRPr lang="es-SV" b="1" dirty="0">
                <a:solidFill>
                  <a:srgbClr val="344F73"/>
                </a:solidFill>
                <a:latin typeface="Montserrat Light" pitchFamily="2" charset="0"/>
              </a:endParaRPr>
            </a:p>
          </p:txBody>
        </p: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E719DB4D-6AE7-751C-8BF8-0EBA0C886933}"/>
                </a:ext>
              </a:extLst>
            </p:cNvPr>
            <p:cNvCxnSpPr>
              <a:cxnSpLocks/>
            </p:cNvCxnSpPr>
            <p:nvPr/>
          </p:nvCxnSpPr>
          <p:spPr>
            <a:xfrm>
              <a:off x="2819400" y="98972"/>
              <a:ext cx="0" cy="854765"/>
            </a:xfrm>
            <a:prstGeom prst="line">
              <a:avLst/>
            </a:prstGeom>
            <a:ln w="28575" cap="rnd">
              <a:solidFill>
                <a:srgbClr val="736A4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2FE7D0DD-8590-B33F-8253-F0F4664733F9}"/>
                </a:ext>
              </a:extLst>
            </p:cNvPr>
            <p:cNvCxnSpPr>
              <a:cxnSpLocks/>
            </p:cNvCxnSpPr>
            <p:nvPr/>
          </p:nvCxnSpPr>
          <p:spPr>
            <a:xfrm>
              <a:off x="9380878" y="98971"/>
              <a:ext cx="0" cy="854765"/>
            </a:xfrm>
            <a:prstGeom prst="line">
              <a:avLst/>
            </a:prstGeom>
            <a:ln w="28575" cap="rnd">
              <a:solidFill>
                <a:srgbClr val="736A4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1" name="Gráfico 10" descr="Coche con relleno sólido">
            <a:extLst>
              <a:ext uri="{FF2B5EF4-FFF2-40B4-BE49-F238E27FC236}">
                <a16:creationId xmlns:a16="http://schemas.microsoft.com/office/drawing/2014/main" id="{225DAAAF-F062-BD88-B5C9-D04873149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66" y="3825100"/>
            <a:ext cx="914400" cy="914400"/>
          </a:xfrm>
          <a:prstGeom prst="rect">
            <a:avLst/>
          </a:prstGeom>
        </p:spPr>
      </p:pic>
      <p:pic>
        <p:nvPicPr>
          <p:cNvPr id="13" name="Gráfico 12" descr="Producción con relleno sólido">
            <a:extLst>
              <a:ext uri="{FF2B5EF4-FFF2-40B4-BE49-F238E27FC236}">
                <a16:creationId xmlns:a16="http://schemas.microsoft.com/office/drawing/2014/main" id="{09D712C3-9B47-613C-5411-0BE428345D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9165" y="4922610"/>
            <a:ext cx="731952" cy="731952"/>
          </a:xfrm>
          <a:prstGeom prst="rect">
            <a:avLst/>
          </a:prstGeom>
        </p:spPr>
      </p:pic>
      <p:pic>
        <p:nvPicPr>
          <p:cNvPr id="14" name="Gráfico 13" descr="Ciudad con relleno sólido">
            <a:extLst>
              <a:ext uri="{FF2B5EF4-FFF2-40B4-BE49-F238E27FC236}">
                <a16:creationId xmlns:a16="http://schemas.microsoft.com/office/drawing/2014/main" id="{1E56C0DD-CAB8-0BDA-A568-3DC41AB1A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15217" y="3500947"/>
            <a:ext cx="731952" cy="731952"/>
          </a:xfrm>
          <a:prstGeom prst="rect">
            <a:avLst/>
          </a:prstGeom>
        </p:spPr>
      </p:pic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7A268DE1-2857-D086-20D7-107C20319B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3476383"/>
              </p:ext>
            </p:extLst>
          </p:nvPr>
        </p:nvGraphicFramePr>
        <p:xfrm>
          <a:off x="4282981" y="1242237"/>
          <a:ext cx="612507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4" name="Abrir llave 23">
            <a:extLst>
              <a:ext uri="{FF2B5EF4-FFF2-40B4-BE49-F238E27FC236}">
                <a16:creationId xmlns:a16="http://schemas.microsoft.com/office/drawing/2014/main" id="{0A611BBE-BFC4-A631-86B8-FD513CDCAFFC}"/>
              </a:ext>
            </a:extLst>
          </p:cNvPr>
          <p:cNvSpPr/>
          <p:nvPr/>
        </p:nvSpPr>
        <p:spPr>
          <a:xfrm>
            <a:off x="3587152" y="1364842"/>
            <a:ext cx="2060597" cy="5179140"/>
          </a:xfrm>
          <a:custGeom>
            <a:avLst/>
            <a:gdLst>
              <a:gd name="connsiteX0" fmla="*/ 2060597 w 2060597"/>
              <a:gd name="connsiteY0" fmla="*/ 5179140 h 5179140"/>
              <a:gd name="connsiteX1" fmla="*/ 1030298 w 2060597"/>
              <a:gd name="connsiteY1" fmla="*/ 5007430 h 5179140"/>
              <a:gd name="connsiteX2" fmla="*/ 1030299 w 2060597"/>
              <a:gd name="connsiteY2" fmla="*/ 2731914 h 5179140"/>
              <a:gd name="connsiteX3" fmla="*/ 0 w 2060597"/>
              <a:gd name="connsiteY3" fmla="*/ 2560204 h 5179140"/>
              <a:gd name="connsiteX4" fmla="*/ 1030299 w 2060597"/>
              <a:gd name="connsiteY4" fmla="*/ 2388494 h 5179140"/>
              <a:gd name="connsiteX5" fmla="*/ 1030299 w 2060597"/>
              <a:gd name="connsiteY5" fmla="*/ 1900802 h 5179140"/>
              <a:gd name="connsiteX6" fmla="*/ 1030299 w 2060597"/>
              <a:gd name="connsiteY6" fmla="*/ 1346606 h 5179140"/>
              <a:gd name="connsiteX7" fmla="*/ 1030299 w 2060597"/>
              <a:gd name="connsiteY7" fmla="*/ 858913 h 5179140"/>
              <a:gd name="connsiteX8" fmla="*/ 1030299 w 2060597"/>
              <a:gd name="connsiteY8" fmla="*/ 171710 h 5179140"/>
              <a:gd name="connsiteX9" fmla="*/ 2060598 w 2060597"/>
              <a:gd name="connsiteY9" fmla="*/ 0 h 5179140"/>
              <a:gd name="connsiteX10" fmla="*/ 2060597 w 2060597"/>
              <a:gd name="connsiteY10" fmla="*/ 5179140 h 5179140"/>
              <a:gd name="connsiteX0" fmla="*/ 2060597 w 2060597"/>
              <a:gd name="connsiteY0" fmla="*/ 5179140 h 5179140"/>
              <a:gd name="connsiteX1" fmla="*/ 1030298 w 2060597"/>
              <a:gd name="connsiteY1" fmla="*/ 5007430 h 5179140"/>
              <a:gd name="connsiteX2" fmla="*/ 1030299 w 2060597"/>
              <a:gd name="connsiteY2" fmla="*/ 2731914 h 5179140"/>
              <a:gd name="connsiteX3" fmla="*/ 0 w 2060597"/>
              <a:gd name="connsiteY3" fmla="*/ 2560204 h 5179140"/>
              <a:gd name="connsiteX4" fmla="*/ 1030299 w 2060597"/>
              <a:gd name="connsiteY4" fmla="*/ 2388494 h 5179140"/>
              <a:gd name="connsiteX5" fmla="*/ 1030299 w 2060597"/>
              <a:gd name="connsiteY5" fmla="*/ 1834298 h 5179140"/>
              <a:gd name="connsiteX6" fmla="*/ 1030299 w 2060597"/>
              <a:gd name="connsiteY6" fmla="*/ 1235766 h 5179140"/>
              <a:gd name="connsiteX7" fmla="*/ 1030299 w 2060597"/>
              <a:gd name="connsiteY7" fmla="*/ 703738 h 5179140"/>
              <a:gd name="connsiteX8" fmla="*/ 1030299 w 2060597"/>
              <a:gd name="connsiteY8" fmla="*/ 171710 h 5179140"/>
              <a:gd name="connsiteX9" fmla="*/ 2060598 w 2060597"/>
              <a:gd name="connsiteY9" fmla="*/ 0 h 51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60597" h="5179140" stroke="0" extrusionOk="0">
                <a:moveTo>
                  <a:pt x="2060597" y="5179140"/>
                </a:moveTo>
                <a:cubicBezTo>
                  <a:pt x="1483733" y="5193045"/>
                  <a:pt x="1027854" y="5102977"/>
                  <a:pt x="1030298" y="5007430"/>
                </a:cubicBezTo>
                <a:cubicBezTo>
                  <a:pt x="973299" y="4152058"/>
                  <a:pt x="1068916" y="3407102"/>
                  <a:pt x="1030299" y="2731914"/>
                </a:cubicBezTo>
                <a:cubicBezTo>
                  <a:pt x="1002703" y="2650665"/>
                  <a:pt x="658759" y="2504976"/>
                  <a:pt x="0" y="2560204"/>
                </a:cubicBezTo>
                <a:cubicBezTo>
                  <a:pt x="577439" y="2570280"/>
                  <a:pt x="1027972" y="2498690"/>
                  <a:pt x="1030299" y="2388494"/>
                </a:cubicBezTo>
                <a:cubicBezTo>
                  <a:pt x="1045408" y="2236091"/>
                  <a:pt x="1027176" y="2061716"/>
                  <a:pt x="1030299" y="1900802"/>
                </a:cubicBezTo>
                <a:cubicBezTo>
                  <a:pt x="1033422" y="1739888"/>
                  <a:pt x="1035102" y="1539036"/>
                  <a:pt x="1030299" y="1346606"/>
                </a:cubicBezTo>
                <a:cubicBezTo>
                  <a:pt x="1025496" y="1154176"/>
                  <a:pt x="1039834" y="1091659"/>
                  <a:pt x="1030299" y="858913"/>
                </a:cubicBezTo>
                <a:cubicBezTo>
                  <a:pt x="1020764" y="626167"/>
                  <a:pt x="1022210" y="311231"/>
                  <a:pt x="1030299" y="171710"/>
                </a:cubicBezTo>
                <a:cubicBezTo>
                  <a:pt x="941557" y="24522"/>
                  <a:pt x="1484846" y="78173"/>
                  <a:pt x="2060598" y="0"/>
                </a:cubicBezTo>
                <a:cubicBezTo>
                  <a:pt x="2015547" y="1840288"/>
                  <a:pt x="1971205" y="3591505"/>
                  <a:pt x="2060597" y="5179140"/>
                </a:cubicBezTo>
                <a:close/>
              </a:path>
              <a:path w="2060597" h="5179140" fill="none" extrusionOk="0">
                <a:moveTo>
                  <a:pt x="2060597" y="5179140"/>
                </a:moveTo>
                <a:cubicBezTo>
                  <a:pt x="1487855" y="5180642"/>
                  <a:pt x="1024095" y="5097513"/>
                  <a:pt x="1030298" y="5007430"/>
                </a:cubicBezTo>
                <a:cubicBezTo>
                  <a:pt x="1048314" y="4206089"/>
                  <a:pt x="928126" y="3501798"/>
                  <a:pt x="1030299" y="2731914"/>
                </a:cubicBezTo>
                <a:cubicBezTo>
                  <a:pt x="957651" y="2638592"/>
                  <a:pt x="614790" y="2505004"/>
                  <a:pt x="0" y="2560204"/>
                </a:cubicBezTo>
                <a:cubicBezTo>
                  <a:pt x="574926" y="2549565"/>
                  <a:pt x="1034160" y="2474831"/>
                  <a:pt x="1030299" y="2388494"/>
                </a:cubicBezTo>
                <a:cubicBezTo>
                  <a:pt x="1017491" y="2220480"/>
                  <a:pt x="1008586" y="1958190"/>
                  <a:pt x="1030299" y="1834298"/>
                </a:cubicBezTo>
                <a:cubicBezTo>
                  <a:pt x="1052012" y="1710406"/>
                  <a:pt x="1034433" y="1401095"/>
                  <a:pt x="1030299" y="1235766"/>
                </a:cubicBezTo>
                <a:cubicBezTo>
                  <a:pt x="1026165" y="1070437"/>
                  <a:pt x="1013857" y="878682"/>
                  <a:pt x="1030299" y="703738"/>
                </a:cubicBezTo>
                <a:cubicBezTo>
                  <a:pt x="1046741" y="528794"/>
                  <a:pt x="1023907" y="318101"/>
                  <a:pt x="1030299" y="171710"/>
                </a:cubicBezTo>
                <a:cubicBezTo>
                  <a:pt x="1022861" y="49515"/>
                  <a:pt x="1535794" y="-53674"/>
                  <a:pt x="2060598" y="0"/>
                </a:cubicBezTo>
              </a:path>
            </a:pathLst>
          </a:custGeom>
          <a:ln w="38100">
            <a:solidFill>
              <a:srgbClr val="344F73"/>
            </a:solidFill>
            <a:extLst>
              <a:ext uri="{C807C97D-BFC1-408E-A445-0C87EB9F89A2}">
                <ask:lineSketchStyleProps xmlns:ask="http://schemas.microsoft.com/office/drawing/2018/sketchyshapes" sd="465706051">
                  <a:prstGeom prst="leftBrace">
                    <a:avLst>
                      <a:gd name="adj1" fmla="val 8333"/>
                      <a:gd name="adj2" fmla="val 494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84F67C5B-777D-7076-C8FF-65FFC0F35715}"/>
              </a:ext>
            </a:extLst>
          </p:cNvPr>
          <p:cNvGrpSpPr/>
          <p:nvPr/>
        </p:nvGrpSpPr>
        <p:grpSpPr>
          <a:xfrm>
            <a:off x="8818007" y="4922610"/>
            <a:ext cx="3180088" cy="1497868"/>
            <a:chOff x="8818007" y="4739500"/>
            <a:chExt cx="3180088" cy="1497868"/>
          </a:xfrm>
        </p:grpSpPr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2EEFB36-988C-B880-9277-17872B432DF6}"/>
                </a:ext>
              </a:extLst>
            </p:cNvPr>
            <p:cNvGrpSpPr/>
            <p:nvPr/>
          </p:nvGrpSpPr>
          <p:grpSpPr>
            <a:xfrm>
              <a:off x="8818007" y="4739500"/>
              <a:ext cx="3180088" cy="1497868"/>
              <a:chOff x="8135335" y="582252"/>
              <a:chExt cx="3483892" cy="1631215"/>
            </a:xfrm>
          </p:grpSpPr>
          <p:sp>
            <p:nvSpPr>
              <p:cNvPr id="42" name="Rectángulo: esquinas redondeadas 41">
                <a:extLst>
                  <a:ext uri="{FF2B5EF4-FFF2-40B4-BE49-F238E27FC236}">
                    <a16:creationId xmlns:a16="http://schemas.microsoft.com/office/drawing/2014/main" id="{729B4C53-35D4-E7D4-29A9-579785B531DD}"/>
                  </a:ext>
                </a:extLst>
              </p:cNvPr>
              <p:cNvSpPr/>
              <p:nvPr/>
            </p:nvSpPr>
            <p:spPr>
              <a:xfrm>
                <a:off x="8135335" y="582252"/>
                <a:ext cx="3483892" cy="1631215"/>
              </a:xfrm>
              <a:prstGeom prst="roundRect">
                <a:avLst>
                  <a:gd name="adj" fmla="val 3953"/>
                </a:avLst>
              </a:prstGeom>
              <a:solidFill>
                <a:srgbClr val="3B92BC">
                  <a:alpha val="63000"/>
                </a:srgbClr>
              </a:solidFill>
              <a:ln>
                <a:solidFill>
                  <a:srgbClr val="3B92B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SV"/>
              </a:p>
            </p:txBody>
          </p:sp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2B014C79-C40F-847E-E573-0D374315A05A}"/>
                  </a:ext>
                </a:extLst>
              </p:cNvPr>
              <p:cNvSpPr txBox="1"/>
              <p:nvPr/>
            </p:nvSpPr>
            <p:spPr>
              <a:xfrm>
                <a:off x="8850919" y="1084035"/>
                <a:ext cx="2768308" cy="904976"/>
              </a:xfrm>
              <a:prstGeom prst="rect">
                <a:avLst/>
              </a:prstGeom>
              <a:noFill/>
              <a:ln>
                <a:solidFill>
                  <a:srgbClr val="68A1B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2400" dirty="0">
                    <a:solidFill>
                      <a:srgbClr val="F5F5F5"/>
                    </a:solidFill>
                    <a:latin typeface="Montserrat ExtraBold" panose="00000900000000000000" pitchFamily="2" charset="0"/>
                  </a:rPr>
                  <a:t>Climatización</a:t>
                </a:r>
              </a:p>
            </p:txBody>
          </p:sp>
        </p:grpSp>
        <p:pic>
          <p:nvPicPr>
            <p:cNvPr id="41" name="Gráfico 40" descr="Hoguera con relleno sólido">
              <a:extLst>
                <a:ext uri="{FF2B5EF4-FFF2-40B4-BE49-F238E27FC236}">
                  <a16:creationId xmlns:a16="http://schemas.microsoft.com/office/drawing/2014/main" id="{6E2152EE-E212-30B2-8031-43D9F1EAE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885107" y="5070152"/>
              <a:ext cx="755002" cy="755002"/>
            </a:xfrm>
            <a:prstGeom prst="rect">
              <a:avLst/>
            </a:prstGeom>
          </p:spPr>
        </p:pic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3F085997-C695-7A7A-E71E-DA2FB095A46B}"/>
              </a:ext>
            </a:extLst>
          </p:cNvPr>
          <p:cNvGrpSpPr/>
          <p:nvPr/>
        </p:nvGrpSpPr>
        <p:grpSpPr>
          <a:xfrm>
            <a:off x="8818007" y="3070870"/>
            <a:ext cx="3180088" cy="1228072"/>
            <a:chOff x="8818007" y="3111062"/>
            <a:chExt cx="3180088" cy="1228072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19F7D6DA-C220-218B-D771-7EDE64A9355C}"/>
                </a:ext>
              </a:extLst>
            </p:cNvPr>
            <p:cNvGrpSpPr/>
            <p:nvPr/>
          </p:nvGrpSpPr>
          <p:grpSpPr>
            <a:xfrm>
              <a:off x="8818007" y="3111062"/>
              <a:ext cx="3180088" cy="1228072"/>
              <a:chOff x="8135335" y="582252"/>
              <a:chExt cx="3483892" cy="1631215"/>
            </a:xfrm>
            <a:solidFill>
              <a:srgbClr val="47ACDD">
                <a:alpha val="66000"/>
              </a:srgbClr>
            </a:solidFill>
          </p:grpSpPr>
          <p:sp>
            <p:nvSpPr>
              <p:cNvPr id="28" name="Rectángulo: esquinas redondeadas 27">
                <a:extLst>
                  <a:ext uri="{FF2B5EF4-FFF2-40B4-BE49-F238E27FC236}">
                    <a16:creationId xmlns:a16="http://schemas.microsoft.com/office/drawing/2014/main" id="{2E4F76A6-6391-AEA6-97ED-975369EA5960}"/>
                  </a:ext>
                </a:extLst>
              </p:cNvPr>
              <p:cNvSpPr/>
              <p:nvPr/>
            </p:nvSpPr>
            <p:spPr>
              <a:xfrm>
                <a:off x="8135335" y="582252"/>
                <a:ext cx="3483892" cy="1631215"/>
              </a:xfrm>
              <a:prstGeom prst="roundRect">
                <a:avLst>
                  <a:gd name="adj" fmla="val 3953"/>
                </a:avLst>
              </a:prstGeom>
              <a:grpFill/>
              <a:ln>
                <a:solidFill>
                  <a:srgbClr val="47ACD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SV"/>
              </a:p>
            </p:txBody>
          </p:sp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D222A5E2-7754-C549-CF53-51A3B8BF3827}"/>
                  </a:ext>
                </a:extLst>
              </p:cNvPr>
              <p:cNvSpPr txBox="1"/>
              <p:nvPr/>
            </p:nvSpPr>
            <p:spPr>
              <a:xfrm>
                <a:off x="8809549" y="1163718"/>
                <a:ext cx="2768308" cy="402212"/>
              </a:xfrm>
              <a:prstGeom prst="rect">
                <a:avLst/>
              </a:prstGeom>
              <a:grpFill/>
              <a:ln>
                <a:solidFill>
                  <a:srgbClr val="47ACD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 err="1">
                    <a:solidFill>
                      <a:srgbClr val="F5F5F5"/>
                    </a:solidFill>
                    <a:latin typeface="Montserrat ExtraBold" panose="00000900000000000000" pitchFamily="2" charset="0"/>
                  </a:rPr>
                  <a:t>Electrodomesticos</a:t>
                </a:r>
                <a:endParaRPr lang="es-ES" dirty="0">
                  <a:solidFill>
                    <a:srgbClr val="F5F5F5"/>
                  </a:solidFill>
                  <a:latin typeface="Montserrat ExtraBold" panose="00000900000000000000" pitchFamily="2" charset="0"/>
                </a:endParaRPr>
              </a:p>
            </p:txBody>
          </p:sp>
        </p:grpSp>
        <p:pic>
          <p:nvPicPr>
            <p:cNvPr id="45" name="Gráfico 44" descr="Lavadora con relleno sólido">
              <a:extLst>
                <a:ext uri="{FF2B5EF4-FFF2-40B4-BE49-F238E27FC236}">
                  <a16:creationId xmlns:a16="http://schemas.microsoft.com/office/drawing/2014/main" id="{6D307E5E-7DDE-D674-91A0-9398D2C1E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911380" y="3385684"/>
              <a:ext cx="663541" cy="663541"/>
            </a:xfrm>
            <a:prstGeom prst="rect">
              <a:avLst/>
            </a:prstGeom>
          </p:spPr>
        </p:pic>
      </p:grpSp>
      <p:grpSp>
        <p:nvGrpSpPr>
          <p:cNvPr id="69" name="Grupo 68">
            <a:extLst>
              <a:ext uri="{FF2B5EF4-FFF2-40B4-BE49-F238E27FC236}">
                <a16:creationId xmlns:a16="http://schemas.microsoft.com/office/drawing/2014/main" id="{3AA2EA54-210B-26C6-1945-51F8271D1003}"/>
              </a:ext>
            </a:extLst>
          </p:cNvPr>
          <p:cNvGrpSpPr/>
          <p:nvPr/>
        </p:nvGrpSpPr>
        <p:grpSpPr>
          <a:xfrm>
            <a:off x="8818007" y="2292642"/>
            <a:ext cx="3180088" cy="511689"/>
            <a:chOff x="8818007" y="2322786"/>
            <a:chExt cx="3180088" cy="511689"/>
          </a:xfrm>
        </p:grpSpPr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3A43187C-AD6C-3E40-5FCE-0CC3991E2B00}"/>
                </a:ext>
              </a:extLst>
            </p:cNvPr>
            <p:cNvGrpSpPr/>
            <p:nvPr/>
          </p:nvGrpSpPr>
          <p:grpSpPr>
            <a:xfrm>
              <a:off x="8818007" y="2322786"/>
              <a:ext cx="3180088" cy="496538"/>
              <a:chOff x="8135335" y="582252"/>
              <a:chExt cx="3483892" cy="1631215"/>
            </a:xfrm>
            <a:solidFill>
              <a:srgbClr val="51C3F9">
                <a:alpha val="62000"/>
              </a:srgbClr>
            </a:solidFill>
          </p:grpSpPr>
          <p:sp>
            <p:nvSpPr>
              <p:cNvPr id="47" name="Rectángulo: esquinas redondeadas 46">
                <a:extLst>
                  <a:ext uri="{FF2B5EF4-FFF2-40B4-BE49-F238E27FC236}">
                    <a16:creationId xmlns:a16="http://schemas.microsoft.com/office/drawing/2014/main" id="{9526C98D-F0B9-1660-80C5-6238E2220E23}"/>
                  </a:ext>
                </a:extLst>
              </p:cNvPr>
              <p:cNvSpPr/>
              <p:nvPr/>
            </p:nvSpPr>
            <p:spPr>
              <a:xfrm>
                <a:off x="8135335" y="582252"/>
                <a:ext cx="3483892" cy="1631215"/>
              </a:xfrm>
              <a:prstGeom prst="roundRect">
                <a:avLst>
                  <a:gd name="adj" fmla="val 3953"/>
                </a:avLst>
              </a:prstGeom>
              <a:grpFill/>
              <a:ln>
                <a:solidFill>
                  <a:srgbClr val="51C3F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SV"/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B9535122-4321-8411-29F9-62BF1922905A}"/>
                  </a:ext>
                </a:extLst>
              </p:cNvPr>
              <p:cNvSpPr txBox="1"/>
              <p:nvPr/>
            </p:nvSpPr>
            <p:spPr>
              <a:xfrm>
                <a:off x="8964559" y="867031"/>
                <a:ext cx="2136845" cy="1061654"/>
              </a:xfrm>
              <a:prstGeom prst="rect">
                <a:avLst/>
              </a:prstGeom>
              <a:solidFill>
                <a:srgbClr val="77C2E2">
                  <a:alpha val="47000"/>
                </a:srgbClr>
              </a:solidFill>
              <a:ln>
                <a:solidFill>
                  <a:srgbClr val="76C2E0">
                    <a:alpha val="66000"/>
                  </a:srgb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500" dirty="0">
                    <a:solidFill>
                      <a:srgbClr val="F5F5F5"/>
                    </a:solidFill>
                    <a:latin typeface="Montserrat ExtraBold" panose="00000900000000000000" pitchFamily="2" charset="0"/>
                  </a:rPr>
                  <a:t>ACS</a:t>
                </a:r>
              </a:p>
            </p:txBody>
          </p:sp>
        </p:grpSp>
        <p:pic>
          <p:nvPicPr>
            <p:cNvPr id="50" name="Gráfico 49" descr="Grifo con fugas con relleno sólido">
              <a:extLst>
                <a:ext uri="{FF2B5EF4-FFF2-40B4-BE49-F238E27FC236}">
                  <a16:creationId xmlns:a16="http://schemas.microsoft.com/office/drawing/2014/main" id="{A308170C-91B2-BA76-9C3D-6E3BFFECA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013990" y="2377275"/>
              <a:ext cx="457200" cy="457200"/>
            </a:xfrm>
            <a:prstGeom prst="rect">
              <a:avLst/>
            </a:prstGeom>
          </p:spPr>
        </p:pic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F5F9812B-D7D4-4B29-8988-551D6A4C67D4}"/>
              </a:ext>
            </a:extLst>
          </p:cNvPr>
          <p:cNvGrpSpPr/>
          <p:nvPr/>
        </p:nvGrpSpPr>
        <p:grpSpPr>
          <a:xfrm>
            <a:off x="8818007" y="1667710"/>
            <a:ext cx="3180088" cy="380362"/>
            <a:chOff x="8818007" y="1697854"/>
            <a:chExt cx="3180088" cy="380362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6D533F81-AC56-5B20-C20F-1BFAEEF9951E}"/>
                </a:ext>
              </a:extLst>
            </p:cNvPr>
            <p:cNvGrpSpPr/>
            <p:nvPr/>
          </p:nvGrpSpPr>
          <p:grpSpPr>
            <a:xfrm>
              <a:off x="8818007" y="1739309"/>
              <a:ext cx="3180088" cy="338907"/>
              <a:chOff x="8135335" y="582252"/>
              <a:chExt cx="3483892" cy="1670307"/>
            </a:xfrm>
            <a:solidFill>
              <a:srgbClr val="93D3FA">
                <a:alpha val="78000"/>
              </a:srgbClr>
            </a:solidFill>
          </p:grpSpPr>
          <p:sp>
            <p:nvSpPr>
              <p:cNvPr id="53" name="Rectángulo: esquinas redondeadas 52">
                <a:extLst>
                  <a:ext uri="{FF2B5EF4-FFF2-40B4-BE49-F238E27FC236}">
                    <a16:creationId xmlns:a16="http://schemas.microsoft.com/office/drawing/2014/main" id="{789FF753-8DD0-B573-7016-6394F11E8420}"/>
                  </a:ext>
                </a:extLst>
              </p:cNvPr>
              <p:cNvSpPr/>
              <p:nvPr/>
            </p:nvSpPr>
            <p:spPr>
              <a:xfrm>
                <a:off x="8135335" y="582252"/>
                <a:ext cx="3483892" cy="1631214"/>
              </a:xfrm>
              <a:prstGeom prst="roundRect">
                <a:avLst>
                  <a:gd name="adj" fmla="val 3953"/>
                </a:avLst>
              </a:prstGeom>
              <a:grpFill/>
              <a:ln>
                <a:solidFill>
                  <a:srgbClr val="9BCFE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SV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19FEB464-6B98-B8FE-4641-D2AFBC0A50C4}"/>
                  </a:ext>
                </a:extLst>
              </p:cNvPr>
              <p:cNvSpPr txBox="1"/>
              <p:nvPr/>
            </p:nvSpPr>
            <p:spPr>
              <a:xfrm>
                <a:off x="8964559" y="659837"/>
                <a:ext cx="2136845" cy="1592722"/>
              </a:xfrm>
              <a:prstGeom prst="rect">
                <a:avLst/>
              </a:prstGeom>
              <a:grpFill/>
              <a:ln>
                <a:solidFill>
                  <a:srgbClr val="B6C1BD">
                    <a:alpha val="96000"/>
                  </a:srgb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500" dirty="0">
                    <a:solidFill>
                      <a:srgbClr val="F5F5F5"/>
                    </a:solidFill>
                    <a:latin typeface="Montserrat ExtraBold" panose="00000900000000000000" pitchFamily="2" charset="0"/>
                  </a:rPr>
                  <a:t>Iluminación</a:t>
                </a:r>
              </a:p>
            </p:txBody>
          </p:sp>
        </p:grpSp>
        <p:pic>
          <p:nvPicPr>
            <p:cNvPr id="57" name="Gráfico 56" descr="Luces encendidas con relleno sólido">
              <a:extLst>
                <a:ext uri="{FF2B5EF4-FFF2-40B4-BE49-F238E27FC236}">
                  <a16:creationId xmlns:a16="http://schemas.microsoft.com/office/drawing/2014/main" id="{15AAD17C-8E55-071F-322E-186516104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040564" y="1697854"/>
              <a:ext cx="372430" cy="372430"/>
            </a:xfrm>
            <a:prstGeom prst="rect">
              <a:avLst/>
            </a:prstGeom>
          </p:spPr>
        </p:pic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C379CCCF-B58F-6239-EF52-B233E7EE750F}"/>
              </a:ext>
            </a:extLst>
          </p:cNvPr>
          <p:cNvGrpSpPr/>
          <p:nvPr/>
        </p:nvGrpSpPr>
        <p:grpSpPr>
          <a:xfrm>
            <a:off x="8818007" y="1352768"/>
            <a:ext cx="3180088" cy="258745"/>
            <a:chOff x="8818007" y="1352768"/>
            <a:chExt cx="3180088" cy="258745"/>
          </a:xfrm>
        </p:grpSpPr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F3BA2A67-724D-18E7-0C1A-142C7283689C}"/>
                </a:ext>
              </a:extLst>
            </p:cNvPr>
            <p:cNvGrpSpPr/>
            <p:nvPr/>
          </p:nvGrpSpPr>
          <p:grpSpPr>
            <a:xfrm>
              <a:off x="8818007" y="1364841"/>
              <a:ext cx="3180088" cy="220619"/>
              <a:chOff x="8135335" y="571679"/>
              <a:chExt cx="3483892" cy="1641787"/>
            </a:xfrm>
            <a:solidFill>
              <a:srgbClr val="BCE1FC"/>
            </a:solidFill>
          </p:grpSpPr>
          <p:sp>
            <p:nvSpPr>
              <p:cNvPr id="62" name="Rectángulo: esquinas redondeadas 61">
                <a:extLst>
                  <a:ext uri="{FF2B5EF4-FFF2-40B4-BE49-F238E27FC236}">
                    <a16:creationId xmlns:a16="http://schemas.microsoft.com/office/drawing/2014/main" id="{EF33CECE-8AAF-581D-590F-D69BA4C26B91}"/>
                  </a:ext>
                </a:extLst>
              </p:cNvPr>
              <p:cNvSpPr/>
              <p:nvPr/>
            </p:nvSpPr>
            <p:spPr>
              <a:xfrm>
                <a:off x="8135335" y="582252"/>
                <a:ext cx="3483892" cy="1631214"/>
              </a:xfrm>
              <a:prstGeom prst="roundRect">
                <a:avLst>
                  <a:gd name="adj" fmla="val 3953"/>
                </a:avLst>
              </a:prstGeom>
              <a:grpFill/>
              <a:ln>
                <a:solidFill>
                  <a:srgbClr val="BCE1F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SV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FF2957E-E2F2-5CF8-4F53-C32182B91EF7}"/>
                  </a:ext>
                </a:extLst>
              </p:cNvPr>
              <p:cNvSpPr txBox="1"/>
              <p:nvPr/>
            </p:nvSpPr>
            <p:spPr>
              <a:xfrm>
                <a:off x="8964559" y="571679"/>
                <a:ext cx="2136845" cy="1603277"/>
              </a:xfrm>
              <a:prstGeom prst="rect">
                <a:avLst/>
              </a:prstGeom>
              <a:grpFill/>
              <a:ln>
                <a:solidFill>
                  <a:srgbClr val="BCE1FC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800" dirty="0">
                    <a:solidFill>
                      <a:srgbClr val="F5F5F5"/>
                    </a:solidFill>
                    <a:latin typeface="Montserrat ExtraBold" panose="00000900000000000000" pitchFamily="2" charset="0"/>
                  </a:rPr>
                  <a:t>Otros</a:t>
                </a:r>
              </a:p>
            </p:txBody>
          </p:sp>
        </p:grpSp>
        <p:pic>
          <p:nvPicPr>
            <p:cNvPr id="66" name="Gráfico 65" descr="Alteraciones y sastrería con relleno sólido">
              <a:extLst>
                <a:ext uri="{FF2B5EF4-FFF2-40B4-BE49-F238E27FC236}">
                  <a16:creationId xmlns:a16="http://schemas.microsoft.com/office/drawing/2014/main" id="{5CED402C-C264-2E3B-8CAB-82473CAEA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117502" y="1352768"/>
              <a:ext cx="258745" cy="258745"/>
            </a:xfrm>
            <a:prstGeom prst="rect">
              <a:avLst/>
            </a:prstGeom>
          </p:spPr>
        </p:pic>
      </p:grpSp>
      <p:sp>
        <p:nvSpPr>
          <p:cNvPr id="70" name="CuadroTexto 69">
            <a:extLst>
              <a:ext uri="{FF2B5EF4-FFF2-40B4-BE49-F238E27FC236}">
                <a16:creationId xmlns:a16="http://schemas.microsoft.com/office/drawing/2014/main" id="{B3919531-A23C-D4EA-1C74-80B980AD93CA}"/>
              </a:ext>
            </a:extLst>
          </p:cNvPr>
          <p:cNvSpPr txBox="1"/>
          <p:nvPr/>
        </p:nvSpPr>
        <p:spPr>
          <a:xfrm>
            <a:off x="668123" y="2517057"/>
            <a:ext cx="315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344F73"/>
                </a:solidFill>
                <a:latin typeface="Montserrat ExtraBold" panose="00000900000000000000" pitchFamily="2" charset="0"/>
              </a:rPr>
              <a:t>86,000 </a:t>
            </a:r>
            <a:r>
              <a:rPr lang="es-ES" dirty="0" err="1">
                <a:solidFill>
                  <a:srgbClr val="344F73"/>
                </a:solidFill>
                <a:latin typeface="Montserrat ExtraBold" panose="00000900000000000000" pitchFamily="2" charset="0"/>
              </a:rPr>
              <a:t>ktep</a:t>
            </a:r>
            <a:r>
              <a:rPr lang="es-ES" dirty="0">
                <a:solidFill>
                  <a:srgbClr val="344F73"/>
                </a:solidFill>
                <a:latin typeface="Montserrat ExtraBold" panose="00000900000000000000" pitchFamily="2" charset="0"/>
              </a:rPr>
              <a:t> anuales</a:t>
            </a:r>
          </a:p>
        </p:txBody>
      </p:sp>
    </p:spTree>
    <p:extLst>
      <p:ext uri="{BB962C8B-B14F-4D97-AF65-F5344CB8AC3E}">
        <p14:creationId xmlns:p14="http://schemas.microsoft.com/office/powerpoint/2010/main" val="299013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 uiExpand="1">
        <p:bldSub>
          <a:bldChart bld="category"/>
        </p:bldSub>
      </p:bldGraphic>
      <p:bldGraphic spid="21" grpId="0" uiExpand="1">
        <p:bldSub>
          <a:bldChart bld="series"/>
        </p:bldSub>
      </p:bldGraphic>
      <p:bldP spid="24" grpId="0" animBg="1"/>
      <p:bldP spid="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7A18DB7A-B8E5-78A4-75BF-F6680CDF6980}"/>
              </a:ext>
            </a:extLst>
          </p:cNvPr>
          <p:cNvSpPr/>
          <p:nvPr/>
        </p:nvSpPr>
        <p:spPr>
          <a:xfrm>
            <a:off x="8147509" y="5583042"/>
            <a:ext cx="604654" cy="83229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A3A6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150" b="1" dirty="0">
                <a:solidFill>
                  <a:schemeClr val="tx1"/>
                </a:solidFill>
              </a:rPr>
              <a:t>C.E.E</a:t>
            </a:r>
          </a:p>
          <a:p>
            <a:pPr algn="ctr"/>
            <a:r>
              <a:rPr lang="es-SV" sz="1150" b="1" dirty="0" err="1">
                <a:solidFill>
                  <a:schemeClr val="tx1"/>
                </a:solidFill>
              </a:rPr>
              <a:t>Ap</a:t>
            </a:r>
            <a:r>
              <a:rPr lang="es-SV" sz="1150" b="1" dirty="0">
                <a:solidFill>
                  <a:schemeClr val="tx1"/>
                </a:solidFill>
              </a:rPr>
              <a:t> D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32A26D29-2CD4-1976-2C09-A7A80DB69EE3}"/>
              </a:ext>
            </a:extLst>
          </p:cNvPr>
          <p:cNvSpPr/>
          <p:nvPr/>
        </p:nvSpPr>
        <p:spPr>
          <a:xfrm>
            <a:off x="5084184" y="5578443"/>
            <a:ext cx="604654" cy="83229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A3A6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150" b="1" dirty="0">
                <a:solidFill>
                  <a:schemeClr val="tx1"/>
                </a:solidFill>
              </a:rPr>
              <a:t>C.E.E</a:t>
            </a:r>
          </a:p>
          <a:p>
            <a:pPr algn="ctr"/>
            <a:r>
              <a:rPr lang="es-SV" sz="1150" b="1" dirty="0" err="1">
                <a:solidFill>
                  <a:schemeClr val="tx1"/>
                </a:solidFill>
              </a:rPr>
              <a:t>Ap</a:t>
            </a:r>
            <a:r>
              <a:rPr lang="es-SV" sz="1150" b="1" dirty="0">
                <a:solidFill>
                  <a:schemeClr val="tx1"/>
                </a:solidFill>
              </a:rPr>
              <a:t> C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3B49DD9F-DFCB-5C5B-7B70-0155DA2AAE1E}"/>
              </a:ext>
            </a:extLst>
          </p:cNvPr>
          <p:cNvSpPr/>
          <p:nvPr/>
        </p:nvSpPr>
        <p:spPr>
          <a:xfrm>
            <a:off x="3154065" y="5575890"/>
            <a:ext cx="604654" cy="83229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A3A6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150" b="1" dirty="0">
                <a:solidFill>
                  <a:schemeClr val="tx1"/>
                </a:solidFill>
              </a:rPr>
              <a:t>C.E.E</a:t>
            </a:r>
          </a:p>
          <a:p>
            <a:pPr algn="ctr"/>
            <a:r>
              <a:rPr lang="es-SV" sz="1150" b="1" dirty="0" err="1">
                <a:solidFill>
                  <a:schemeClr val="tx1"/>
                </a:solidFill>
              </a:rPr>
              <a:t>Ap</a:t>
            </a:r>
            <a:r>
              <a:rPr lang="es-SV" sz="1150" b="1" dirty="0">
                <a:solidFill>
                  <a:schemeClr val="tx1"/>
                </a:solidFill>
              </a:rPr>
              <a:t> B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C30540F2-7E44-E088-469A-2560CBBB6E02}"/>
              </a:ext>
            </a:extLst>
          </p:cNvPr>
          <p:cNvSpPr/>
          <p:nvPr/>
        </p:nvSpPr>
        <p:spPr>
          <a:xfrm>
            <a:off x="478787" y="6214839"/>
            <a:ext cx="8983265" cy="14180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8000">
                <a:srgbClr val="5A90BF"/>
              </a:gs>
              <a:gs pos="42000">
                <a:srgbClr val="728BA6"/>
              </a:gs>
              <a:gs pos="18000">
                <a:srgbClr val="B0C6D9"/>
              </a:gs>
              <a:gs pos="0">
                <a:srgbClr val="736A40"/>
              </a:gs>
              <a:gs pos="100000">
                <a:srgbClr val="344F7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A1A6137D-2646-E8ED-D306-9D3D68F6B1EC}"/>
              </a:ext>
            </a:extLst>
          </p:cNvPr>
          <p:cNvGrpSpPr/>
          <p:nvPr/>
        </p:nvGrpSpPr>
        <p:grpSpPr>
          <a:xfrm>
            <a:off x="407927" y="4470618"/>
            <a:ext cx="1215799" cy="2318754"/>
            <a:chOff x="1118354" y="3517690"/>
            <a:chExt cx="1554303" cy="2964343"/>
          </a:xfrm>
        </p:grpSpPr>
        <p:sp>
          <p:nvSpPr>
            <p:cNvPr id="16" name="Lágrima 15">
              <a:extLst>
                <a:ext uri="{FF2B5EF4-FFF2-40B4-BE49-F238E27FC236}">
                  <a16:creationId xmlns:a16="http://schemas.microsoft.com/office/drawing/2014/main" id="{80BA6E65-391F-5376-2DC4-8B259688720B}"/>
                </a:ext>
              </a:extLst>
            </p:cNvPr>
            <p:cNvSpPr/>
            <p:nvPr/>
          </p:nvSpPr>
          <p:spPr>
            <a:xfrm rot="8100000">
              <a:off x="1187818" y="3517690"/>
              <a:ext cx="1415377" cy="1415377"/>
            </a:xfrm>
            <a:prstGeom prst="teardrop">
              <a:avLst>
                <a:gd name="adj" fmla="val 124428"/>
              </a:avLst>
            </a:prstGeom>
            <a:solidFill>
              <a:srgbClr val="6A6F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dirty="0"/>
            </a:p>
          </p:txBody>
        </p: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25B34794-8BAC-BBB0-9C9F-AB8E98B32276}"/>
                </a:ext>
              </a:extLst>
            </p:cNvPr>
            <p:cNvGrpSpPr/>
            <p:nvPr/>
          </p:nvGrpSpPr>
          <p:grpSpPr>
            <a:xfrm>
              <a:off x="1118354" y="3910602"/>
              <a:ext cx="1554303" cy="2571431"/>
              <a:chOff x="1118354" y="3910602"/>
              <a:chExt cx="1554304" cy="2571431"/>
            </a:xfrm>
          </p:grpSpPr>
          <p:sp>
            <p:nvSpPr>
              <p:cNvPr id="33" name="Elipse 32">
                <a:extLst>
                  <a:ext uri="{FF2B5EF4-FFF2-40B4-BE49-F238E27FC236}">
                    <a16:creationId xmlns:a16="http://schemas.microsoft.com/office/drawing/2014/main" id="{9866C3AF-0EA5-0D4D-31B9-75642F48FC85}"/>
                  </a:ext>
                </a:extLst>
              </p:cNvPr>
              <p:cNvSpPr/>
              <p:nvPr/>
            </p:nvSpPr>
            <p:spPr>
              <a:xfrm rot="8100000">
                <a:off x="1670507" y="5596133"/>
                <a:ext cx="450000" cy="450000"/>
              </a:xfrm>
              <a:prstGeom prst="ellipse">
                <a:avLst/>
              </a:prstGeom>
              <a:solidFill>
                <a:srgbClr val="6A6F5C"/>
              </a:solidFill>
              <a:ln w="57150"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SV"/>
              </a:p>
            </p:txBody>
          </p:sp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A89597D3-6529-AC9F-2259-31F2D6D6994A}"/>
                  </a:ext>
                </a:extLst>
              </p:cNvPr>
              <p:cNvSpPr txBox="1"/>
              <p:nvPr/>
            </p:nvSpPr>
            <p:spPr>
              <a:xfrm>
                <a:off x="1514773" y="6088564"/>
                <a:ext cx="773003" cy="393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400" b="1" dirty="0">
                    <a:solidFill>
                      <a:srgbClr val="736A40"/>
                    </a:solidFill>
                    <a:latin typeface="Montserrat ExtraBold" pitchFamily="2" charset="0"/>
                  </a:rPr>
                  <a:t>1979</a:t>
                </a:r>
              </a:p>
            </p:txBody>
          </p:sp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4BE50A63-F4BC-FDCC-72A1-196CE616C372}"/>
                  </a:ext>
                </a:extLst>
              </p:cNvPr>
              <p:cNvSpPr txBox="1"/>
              <p:nvPr/>
            </p:nvSpPr>
            <p:spPr>
              <a:xfrm>
                <a:off x="1118354" y="3910602"/>
                <a:ext cx="1554304" cy="629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300" b="1" dirty="0">
                    <a:solidFill>
                      <a:srgbClr val="F5F5F5"/>
                    </a:solidFill>
                    <a:latin typeface="Lato" panose="020F0502020204030203" pitchFamily="34" charset="0"/>
                  </a:rPr>
                  <a:t>Construcción de la vivienda</a:t>
                </a:r>
                <a:endParaRPr lang="es-SV" sz="1300" b="1" dirty="0">
                  <a:solidFill>
                    <a:srgbClr val="F5F5F5"/>
                  </a:solidFill>
                  <a:latin typeface="Lato" panose="020F0502020204030203" pitchFamily="34" charset="0"/>
                </a:endParaRPr>
              </a:p>
            </p:txBody>
          </p:sp>
        </p:grp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C0FB175E-7F91-9035-169F-7258ADAF5F32}"/>
              </a:ext>
            </a:extLst>
          </p:cNvPr>
          <p:cNvGrpSpPr/>
          <p:nvPr/>
        </p:nvGrpSpPr>
        <p:grpSpPr>
          <a:xfrm>
            <a:off x="3717637" y="4470618"/>
            <a:ext cx="1170513" cy="2318752"/>
            <a:chOff x="3264858" y="3517691"/>
            <a:chExt cx="1496409" cy="2964341"/>
          </a:xfrm>
        </p:grpSpPr>
        <p:sp>
          <p:nvSpPr>
            <p:cNvPr id="17" name="Lágrima 16">
              <a:extLst>
                <a:ext uri="{FF2B5EF4-FFF2-40B4-BE49-F238E27FC236}">
                  <a16:creationId xmlns:a16="http://schemas.microsoft.com/office/drawing/2014/main" id="{74E46A02-D8E7-8075-C991-243798F1AEAA}"/>
                </a:ext>
              </a:extLst>
            </p:cNvPr>
            <p:cNvSpPr/>
            <p:nvPr/>
          </p:nvSpPr>
          <p:spPr>
            <a:xfrm rot="8100000">
              <a:off x="3288068" y="3517691"/>
              <a:ext cx="1415377" cy="1415377"/>
            </a:xfrm>
            <a:prstGeom prst="teardrop">
              <a:avLst>
                <a:gd name="adj" fmla="val 124428"/>
              </a:avLst>
            </a:prstGeom>
            <a:solidFill>
              <a:srgbClr val="8FA7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B6833B2C-EE4C-224E-DE4D-E7A0F1D607E4}"/>
                </a:ext>
              </a:extLst>
            </p:cNvPr>
            <p:cNvSpPr/>
            <p:nvPr/>
          </p:nvSpPr>
          <p:spPr>
            <a:xfrm rot="8100000">
              <a:off x="3770757" y="5596135"/>
              <a:ext cx="450000" cy="450000"/>
            </a:xfrm>
            <a:prstGeom prst="ellipse">
              <a:avLst/>
            </a:prstGeom>
            <a:solidFill>
              <a:srgbClr val="90A7BE"/>
            </a:solidFill>
            <a:ln w="57150">
              <a:solidFill>
                <a:srgbClr val="F5F5F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A55E6D87-89B5-8F87-2CF8-A045B8108FDE}"/>
                </a:ext>
              </a:extLst>
            </p:cNvPr>
            <p:cNvSpPr txBox="1"/>
            <p:nvPr/>
          </p:nvSpPr>
          <p:spPr>
            <a:xfrm>
              <a:off x="3264858" y="6088563"/>
              <a:ext cx="1496409" cy="3934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rgbClr val="90A7BE"/>
                  </a:solidFill>
                  <a:latin typeface="Montserrat ExtraBold" pitchFamily="2" charset="0"/>
                </a:rPr>
                <a:t>Sept, 2022</a:t>
              </a: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E4BB7D04-0BDA-212D-CD24-8CC23F77F6FB}"/>
                </a:ext>
              </a:extLst>
            </p:cNvPr>
            <p:cNvSpPr txBox="1"/>
            <p:nvPr/>
          </p:nvSpPr>
          <p:spPr>
            <a:xfrm>
              <a:off x="3330270" y="4003226"/>
              <a:ext cx="1385741" cy="629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300" b="1" dirty="0">
                  <a:solidFill>
                    <a:srgbClr val="F5F5F5"/>
                  </a:solidFill>
                  <a:latin typeface="Lato" panose="020F0502020204030203" pitchFamily="34" charset="0"/>
                </a:rPr>
                <a:t>Compra de la vivienda</a:t>
              </a:r>
              <a:endParaRPr lang="es-SV" sz="1300" b="1" dirty="0">
                <a:solidFill>
                  <a:srgbClr val="F5F5F5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A8D71887-9B04-1176-410D-A6DBE64D6B5A}"/>
              </a:ext>
            </a:extLst>
          </p:cNvPr>
          <p:cNvGrpSpPr/>
          <p:nvPr/>
        </p:nvGrpSpPr>
        <p:grpSpPr>
          <a:xfrm>
            <a:off x="5834527" y="4465878"/>
            <a:ext cx="2064523" cy="2318754"/>
            <a:chOff x="4764029" y="3517694"/>
            <a:chExt cx="2639329" cy="2964345"/>
          </a:xfrm>
        </p:grpSpPr>
        <p:sp>
          <p:nvSpPr>
            <p:cNvPr id="19" name="Lágrima 18">
              <a:extLst>
                <a:ext uri="{FF2B5EF4-FFF2-40B4-BE49-F238E27FC236}">
                  <a16:creationId xmlns:a16="http://schemas.microsoft.com/office/drawing/2014/main" id="{F2405118-A5CA-64AD-FE50-C78F2B3AC799}"/>
                </a:ext>
              </a:extLst>
            </p:cNvPr>
            <p:cNvSpPr/>
            <p:nvPr/>
          </p:nvSpPr>
          <p:spPr>
            <a:xfrm rot="8100000">
              <a:off x="5388313" y="3517694"/>
              <a:ext cx="1415377" cy="1415378"/>
            </a:xfrm>
            <a:prstGeom prst="teardrop">
              <a:avLst>
                <a:gd name="adj" fmla="val 124428"/>
              </a:avLst>
            </a:prstGeom>
            <a:solidFill>
              <a:srgbClr val="598FB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36" name="Rectángulo: esquinas redondeadas 35">
              <a:extLst>
                <a:ext uri="{FF2B5EF4-FFF2-40B4-BE49-F238E27FC236}">
                  <a16:creationId xmlns:a16="http://schemas.microsoft.com/office/drawing/2014/main" id="{BAF41BEB-7850-F882-8F2D-7CDCD45E7546}"/>
                </a:ext>
              </a:extLst>
            </p:cNvPr>
            <p:cNvSpPr/>
            <p:nvPr/>
          </p:nvSpPr>
          <p:spPr>
            <a:xfrm rot="10800000">
              <a:off x="4764029" y="5596136"/>
              <a:ext cx="2639329" cy="450001"/>
            </a:xfrm>
            <a:prstGeom prst="roundRect">
              <a:avLst/>
            </a:prstGeom>
            <a:solidFill>
              <a:srgbClr val="598FBD"/>
            </a:solidFill>
            <a:ln w="57150">
              <a:solidFill>
                <a:srgbClr val="F5F5F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DCAAF3E7-D873-F372-5CCC-8F0AB9B67E44}"/>
                </a:ext>
              </a:extLst>
            </p:cNvPr>
            <p:cNvSpPr txBox="1"/>
            <p:nvPr/>
          </p:nvSpPr>
          <p:spPr>
            <a:xfrm>
              <a:off x="5351897" y="6088570"/>
              <a:ext cx="1488211" cy="3934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rgbClr val="598FBD"/>
                  </a:solidFill>
                  <a:latin typeface="Montserrat ExtraBold" pitchFamily="2" charset="0"/>
                </a:rPr>
                <a:t>2023-2024</a:t>
              </a:r>
            </a:p>
          </p:txBody>
        </p: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1DC2A536-9547-B137-3C61-0BFE4437CA43}"/>
                </a:ext>
              </a:extLst>
            </p:cNvPr>
            <p:cNvSpPr txBox="1"/>
            <p:nvPr/>
          </p:nvSpPr>
          <p:spPr>
            <a:xfrm>
              <a:off x="5506829" y="3828735"/>
              <a:ext cx="1157926" cy="885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300" b="1" dirty="0">
                  <a:solidFill>
                    <a:srgbClr val="F5F5F5"/>
                  </a:solidFill>
                  <a:latin typeface="Lato" panose="020F0502020204030203" pitchFamily="34" charset="0"/>
                </a:rPr>
                <a:t>Reforma de la vivienda</a:t>
              </a:r>
              <a:endParaRPr lang="es-SV" sz="1300" b="1" dirty="0">
                <a:solidFill>
                  <a:srgbClr val="F5F5F5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8D0B1070-1FF0-082B-9B0E-F3E56D209AF1}"/>
              </a:ext>
            </a:extLst>
          </p:cNvPr>
          <p:cNvGrpSpPr/>
          <p:nvPr/>
        </p:nvGrpSpPr>
        <p:grpSpPr>
          <a:xfrm>
            <a:off x="2237364" y="98971"/>
            <a:ext cx="7717272" cy="879983"/>
            <a:chOff x="2237364" y="98971"/>
            <a:chExt cx="7717272" cy="879983"/>
          </a:xfrm>
        </p:grpSpPr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6FBCD166-C224-727C-B65B-7DACB037FD3F}"/>
                </a:ext>
              </a:extLst>
            </p:cNvPr>
            <p:cNvSpPr txBox="1"/>
            <p:nvPr/>
          </p:nvSpPr>
          <p:spPr>
            <a:xfrm>
              <a:off x="2237364" y="197096"/>
              <a:ext cx="7717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rgbClr val="736A40"/>
                  </a:solidFill>
                  <a:latin typeface="Montserrat ExtraBold" pitchFamily="2" charset="0"/>
                </a:rPr>
                <a:t>CONTEXTO DE LA VIVIENDA Y DEL TFM </a:t>
              </a:r>
              <a:endParaRPr lang="es-SV" sz="2400" dirty="0">
                <a:solidFill>
                  <a:srgbClr val="736A40"/>
                </a:solidFill>
                <a:latin typeface="Montserrat ExtraBold" pitchFamily="2" charset="0"/>
              </a:endParaRP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5207088D-7D42-4AEC-C2D3-4517193FFD2B}"/>
                </a:ext>
              </a:extLst>
            </p:cNvPr>
            <p:cNvSpPr txBox="1"/>
            <p:nvPr/>
          </p:nvSpPr>
          <p:spPr>
            <a:xfrm>
              <a:off x="2305455" y="609622"/>
              <a:ext cx="7581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344F73"/>
                  </a:solidFill>
                  <a:latin typeface="Montserrat Light" pitchFamily="2" charset="0"/>
                </a:rPr>
                <a:t>Localización y C.E.E realizados </a:t>
              </a:r>
              <a:endParaRPr lang="es-SV" b="1" dirty="0">
                <a:solidFill>
                  <a:srgbClr val="344F73"/>
                </a:solidFill>
                <a:latin typeface="Montserrat Light" pitchFamily="2" charset="0"/>
              </a:endParaRPr>
            </a:p>
          </p:txBody>
        </p: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5B47F401-EE41-8A4C-BDF6-70CDCEDC7C5F}"/>
                </a:ext>
              </a:extLst>
            </p:cNvPr>
            <p:cNvCxnSpPr>
              <a:cxnSpLocks/>
            </p:cNvCxnSpPr>
            <p:nvPr/>
          </p:nvCxnSpPr>
          <p:spPr>
            <a:xfrm>
              <a:off x="2819400" y="98972"/>
              <a:ext cx="0" cy="854765"/>
            </a:xfrm>
            <a:prstGeom prst="line">
              <a:avLst/>
            </a:prstGeom>
            <a:ln w="28575" cap="rnd">
              <a:solidFill>
                <a:srgbClr val="736A4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Conector recto 43">
              <a:extLst>
                <a:ext uri="{FF2B5EF4-FFF2-40B4-BE49-F238E27FC236}">
                  <a16:creationId xmlns:a16="http://schemas.microsoft.com/office/drawing/2014/main" id="{0353B317-4A05-9D30-795B-D25F847A043E}"/>
                </a:ext>
              </a:extLst>
            </p:cNvPr>
            <p:cNvCxnSpPr>
              <a:cxnSpLocks/>
            </p:cNvCxnSpPr>
            <p:nvPr/>
          </p:nvCxnSpPr>
          <p:spPr>
            <a:xfrm>
              <a:off x="9380878" y="98971"/>
              <a:ext cx="0" cy="854765"/>
            </a:xfrm>
            <a:prstGeom prst="line">
              <a:avLst/>
            </a:prstGeom>
            <a:ln w="28575" cap="rnd">
              <a:solidFill>
                <a:srgbClr val="736A4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6" name="Untitled project – Google Earth - Google Chrome 2025-03-31 00-35-01">
            <a:hlinkClick r:id="" action="ppaction://media"/>
            <a:extLst>
              <a:ext uri="{FF2B5EF4-FFF2-40B4-BE49-F238E27FC236}">
                <a16:creationId xmlns:a16="http://schemas.microsoft.com/office/drawing/2014/main" id="{40A492E4-3E8D-792B-E618-E6BA91E54F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0443" end="10258.6458"/>
                </p14:media>
              </p:ext>
            </p:extLst>
          </p:nvPr>
        </p:nvPicPr>
        <p:blipFill>
          <a:blip r:embed="rId6"/>
          <a:srcRect l="23836" t="42743" r="19456" b="9874"/>
          <a:stretch>
            <a:fillRect/>
          </a:stretch>
        </p:blipFill>
        <p:spPr>
          <a:xfrm>
            <a:off x="49596" y="1131517"/>
            <a:ext cx="6913804" cy="3105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FC90A5FB-AF10-F28B-3252-638B4DB05D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0987" y="1081788"/>
            <a:ext cx="2863176" cy="3154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277DE932-4371-BF27-517A-4EBDCCDA1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96" y="1140816"/>
            <a:ext cx="4321899" cy="3086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670EA546-13AC-7038-AA39-4B76E3C3A9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69717">
            <a:off x="8340899" y="1200599"/>
            <a:ext cx="2550896" cy="3311366"/>
          </a:xfrm>
          <a:custGeom>
            <a:avLst/>
            <a:gdLst>
              <a:gd name="connsiteX0" fmla="*/ 0 w 2550896"/>
              <a:gd name="connsiteY0" fmla="*/ 0 h 3311366"/>
              <a:gd name="connsiteX1" fmla="*/ 561197 w 2550896"/>
              <a:gd name="connsiteY1" fmla="*/ 0 h 3311366"/>
              <a:gd name="connsiteX2" fmla="*/ 1096885 w 2550896"/>
              <a:gd name="connsiteY2" fmla="*/ 0 h 3311366"/>
              <a:gd name="connsiteX3" fmla="*/ 1607064 w 2550896"/>
              <a:gd name="connsiteY3" fmla="*/ 0 h 3311366"/>
              <a:gd name="connsiteX4" fmla="*/ 2550896 w 2550896"/>
              <a:gd name="connsiteY4" fmla="*/ 0 h 3311366"/>
              <a:gd name="connsiteX5" fmla="*/ 2550896 w 2550896"/>
              <a:gd name="connsiteY5" fmla="*/ 618122 h 3311366"/>
              <a:gd name="connsiteX6" fmla="*/ 2550896 w 2550896"/>
              <a:gd name="connsiteY6" fmla="*/ 1203130 h 3311366"/>
              <a:gd name="connsiteX7" fmla="*/ 2550896 w 2550896"/>
              <a:gd name="connsiteY7" fmla="*/ 1688797 h 3311366"/>
              <a:gd name="connsiteX8" fmla="*/ 2550896 w 2550896"/>
              <a:gd name="connsiteY8" fmla="*/ 2273805 h 3311366"/>
              <a:gd name="connsiteX9" fmla="*/ 2550896 w 2550896"/>
              <a:gd name="connsiteY9" fmla="*/ 2726358 h 3311366"/>
              <a:gd name="connsiteX10" fmla="*/ 2550896 w 2550896"/>
              <a:gd name="connsiteY10" fmla="*/ 3311366 h 3311366"/>
              <a:gd name="connsiteX11" fmla="*/ 2091735 w 2550896"/>
              <a:gd name="connsiteY11" fmla="*/ 3311366 h 3311366"/>
              <a:gd name="connsiteX12" fmla="*/ 1530538 w 2550896"/>
              <a:gd name="connsiteY12" fmla="*/ 3311366 h 3311366"/>
              <a:gd name="connsiteX13" fmla="*/ 1045867 w 2550896"/>
              <a:gd name="connsiteY13" fmla="*/ 3311366 h 3311366"/>
              <a:gd name="connsiteX14" fmla="*/ 484670 w 2550896"/>
              <a:gd name="connsiteY14" fmla="*/ 3311366 h 3311366"/>
              <a:gd name="connsiteX15" fmla="*/ 0 w 2550896"/>
              <a:gd name="connsiteY15" fmla="*/ 3311366 h 3311366"/>
              <a:gd name="connsiteX16" fmla="*/ 0 w 2550896"/>
              <a:gd name="connsiteY16" fmla="*/ 2858813 h 3311366"/>
              <a:gd name="connsiteX17" fmla="*/ 0 w 2550896"/>
              <a:gd name="connsiteY17" fmla="*/ 2273805 h 3311366"/>
              <a:gd name="connsiteX18" fmla="*/ 0 w 2550896"/>
              <a:gd name="connsiteY18" fmla="*/ 1821251 h 3311366"/>
              <a:gd name="connsiteX19" fmla="*/ 0 w 2550896"/>
              <a:gd name="connsiteY19" fmla="*/ 1368698 h 3311366"/>
              <a:gd name="connsiteX20" fmla="*/ 0 w 2550896"/>
              <a:gd name="connsiteY20" fmla="*/ 750576 h 3311366"/>
              <a:gd name="connsiteX21" fmla="*/ 0 w 2550896"/>
              <a:gd name="connsiteY21" fmla="*/ 0 h 331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550896" h="3311366" fill="none" extrusionOk="0">
                <a:moveTo>
                  <a:pt x="0" y="0"/>
                </a:moveTo>
                <a:cubicBezTo>
                  <a:pt x="264286" y="-62681"/>
                  <a:pt x="376017" y="30529"/>
                  <a:pt x="561197" y="0"/>
                </a:cubicBezTo>
                <a:cubicBezTo>
                  <a:pt x="746377" y="-30529"/>
                  <a:pt x="855663" y="34655"/>
                  <a:pt x="1096885" y="0"/>
                </a:cubicBezTo>
                <a:cubicBezTo>
                  <a:pt x="1338107" y="-34655"/>
                  <a:pt x="1400363" y="88"/>
                  <a:pt x="1607064" y="0"/>
                </a:cubicBezTo>
                <a:cubicBezTo>
                  <a:pt x="1813765" y="-88"/>
                  <a:pt x="2222270" y="90672"/>
                  <a:pt x="2550896" y="0"/>
                </a:cubicBezTo>
                <a:cubicBezTo>
                  <a:pt x="2552949" y="169077"/>
                  <a:pt x="2526034" y="368623"/>
                  <a:pt x="2550896" y="618122"/>
                </a:cubicBezTo>
                <a:cubicBezTo>
                  <a:pt x="2575758" y="867621"/>
                  <a:pt x="2527392" y="1061073"/>
                  <a:pt x="2550896" y="1203130"/>
                </a:cubicBezTo>
                <a:cubicBezTo>
                  <a:pt x="2574400" y="1345187"/>
                  <a:pt x="2539557" y="1452166"/>
                  <a:pt x="2550896" y="1688797"/>
                </a:cubicBezTo>
                <a:cubicBezTo>
                  <a:pt x="2562235" y="1925428"/>
                  <a:pt x="2512556" y="2044817"/>
                  <a:pt x="2550896" y="2273805"/>
                </a:cubicBezTo>
                <a:cubicBezTo>
                  <a:pt x="2589236" y="2502793"/>
                  <a:pt x="2538703" y="2556252"/>
                  <a:pt x="2550896" y="2726358"/>
                </a:cubicBezTo>
                <a:cubicBezTo>
                  <a:pt x="2563089" y="2896464"/>
                  <a:pt x="2514653" y="3173701"/>
                  <a:pt x="2550896" y="3311366"/>
                </a:cubicBezTo>
                <a:cubicBezTo>
                  <a:pt x="2333650" y="3342958"/>
                  <a:pt x="2207502" y="3267831"/>
                  <a:pt x="2091735" y="3311366"/>
                </a:cubicBezTo>
                <a:cubicBezTo>
                  <a:pt x="1975968" y="3354901"/>
                  <a:pt x="1777290" y="3308358"/>
                  <a:pt x="1530538" y="3311366"/>
                </a:cubicBezTo>
                <a:cubicBezTo>
                  <a:pt x="1283786" y="3314374"/>
                  <a:pt x="1286786" y="3267175"/>
                  <a:pt x="1045867" y="3311366"/>
                </a:cubicBezTo>
                <a:cubicBezTo>
                  <a:pt x="804948" y="3355557"/>
                  <a:pt x="743254" y="3300886"/>
                  <a:pt x="484670" y="3311366"/>
                </a:cubicBezTo>
                <a:cubicBezTo>
                  <a:pt x="226086" y="3321846"/>
                  <a:pt x="142441" y="3288405"/>
                  <a:pt x="0" y="3311366"/>
                </a:cubicBezTo>
                <a:cubicBezTo>
                  <a:pt x="-35039" y="3141627"/>
                  <a:pt x="44693" y="3061807"/>
                  <a:pt x="0" y="2858813"/>
                </a:cubicBezTo>
                <a:cubicBezTo>
                  <a:pt x="-44693" y="2655819"/>
                  <a:pt x="3115" y="2432124"/>
                  <a:pt x="0" y="2273805"/>
                </a:cubicBezTo>
                <a:cubicBezTo>
                  <a:pt x="-3115" y="2115486"/>
                  <a:pt x="7340" y="1966938"/>
                  <a:pt x="0" y="1821251"/>
                </a:cubicBezTo>
                <a:cubicBezTo>
                  <a:pt x="-7340" y="1675564"/>
                  <a:pt x="24450" y="1552091"/>
                  <a:pt x="0" y="1368698"/>
                </a:cubicBezTo>
                <a:cubicBezTo>
                  <a:pt x="-24450" y="1185305"/>
                  <a:pt x="46688" y="1029600"/>
                  <a:pt x="0" y="750576"/>
                </a:cubicBezTo>
                <a:cubicBezTo>
                  <a:pt x="-46688" y="471552"/>
                  <a:pt x="80326" y="251944"/>
                  <a:pt x="0" y="0"/>
                </a:cubicBezTo>
                <a:close/>
              </a:path>
              <a:path w="2550896" h="3311366" stroke="0" extrusionOk="0">
                <a:moveTo>
                  <a:pt x="0" y="0"/>
                </a:moveTo>
                <a:cubicBezTo>
                  <a:pt x="151017" y="-33464"/>
                  <a:pt x="264087" y="44686"/>
                  <a:pt x="484670" y="0"/>
                </a:cubicBezTo>
                <a:cubicBezTo>
                  <a:pt x="705253" y="-44686"/>
                  <a:pt x="791009" y="34873"/>
                  <a:pt x="918323" y="0"/>
                </a:cubicBezTo>
                <a:cubicBezTo>
                  <a:pt x="1045637" y="-34873"/>
                  <a:pt x="1352652" y="32841"/>
                  <a:pt x="1479520" y="0"/>
                </a:cubicBezTo>
                <a:cubicBezTo>
                  <a:pt x="1606388" y="-32841"/>
                  <a:pt x="1850910" y="46460"/>
                  <a:pt x="1964190" y="0"/>
                </a:cubicBezTo>
                <a:cubicBezTo>
                  <a:pt x="2077470" y="-46460"/>
                  <a:pt x="2408797" y="42523"/>
                  <a:pt x="2550896" y="0"/>
                </a:cubicBezTo>
                <a:cubicBezTo>
                  <a:pt x="2594571" y="160802"/>
                  <a:pt x="2500197" y="380178"/>
                  <a:pt x="2550896" y="618122"/>
                </a:cubicBezTo>
                <a:cubicBezTo>
                  <a:pt x="2601595" y="856066"/>
                  <a:pt x="2504229" y="962220"/>
                  <a:pt x="2550896" y="1170016"/>
                </a:cubicBezTo>
                <a:cubicBezTo>
                  <a:pt x="2597563" y="1377812"/>
                  <a:pt x="2544041" y="1580784"/>
                  <a:pt x="2550896" y="1721910"/>
                </a:cubicBezTo>
                <a:cubicBezTo>
                  <a:pt x="2557751" y="1863036"/>
                  <a:pt x="2507116" y="2004778"/>
                  <a:pt x="2550896" y="2207577"/>
                </a:cubicBezTo>
                <a:cubicBezTo>
                  <a:pt x="2594676" y="2410376"/>
                  <a:pt x="2526176" y="2482106"/>
                  <a:pt x="2550896" y="2693244"/>
                </a:cubicBezTo>
                <a:cubicBezTo>
                  <a:pt x="2575616" y="2904382"/>
                  <a:pt x="2509773" y="3092360"/>
                  <a:pt x="2550896" y="3311366"/>
                </a:cubicBezTo>
                <a:cubicBezTo>
                  <a:pt x="2303398" y="3315770"/>
                  <a:pt x="2273230" y="3269956"/>
                  <a:pt x="2015208" y="3311366"/>
                </a:cubicBezTo>
                <a:cubicBezTo>
                  <a:pt x="1757186" y="3352776"/>
                  <a:pt x="1574281" y="3244737"/>
                  <a:pt x="1454011" y="3311366"/>
                </a:cubicBezTo>
                <a:cubicBezTo>
                  <a:pt x="1333741" y="3377995"/>
                  <a:pt x="1173334" y="3288642"/>
                  <a:pt x="892814" y="3311366"/>
                </a:cubicBezTo>
                <a:cubicBezTo>
                  <a:pt x="612294" y="3334090"/>
                  <a:pt x="381938" y="3218479"/>
                  <a:pt x="0" y="3311366"/>
                </a:cubicBezTo>
                <a:cubicBezTo>
                  <a:pt x="-36443" y="3142816"/>
                  <a:pt x="47260" y="2903794"/>
                  <a:pt x="0" y="2759472"/>
                </a:cubicBezTo>
                <a:cubicBezTo>
                  <a:pt x="-47260" y="2615150"/>
                  <a:pt x="55174" y="2389178"/>
                  <a:pt x="0" y="2240691"/>
                </a:cubicBezTo>
                <a:cubicBezTo>
                  <a:pt x="-55174" y="2092204"/>
                  <a:pt x="43003" y="1991401"/>
                  <a:pt x="0" y="1788138"/>
                </a:cubicBezTo>
                <a:cubicBezTo>
                  <a:pt x="-43003" y="1584875"/>
                  <a:pt x="42864" y="1467878"/>
                  <a:pt x="0" y="1302471"/>
                </a:cubicBezTo>
                <a:cubicBezTo>
                  <a:pt x="-42864" y="1137064"/>
                  <a:pt x="49537" y="1018857"/>
                  <a:pt x="0" y="816804"/>
                </a:cubicBezTo>
                <a:cubicBezTo>
                  <a:pt x="-49537" y="614751"/>
                  <a:pt x="45271" y="208623"/>
                  <a:pt x="0" y="0"/>
                </a:cubicBezTo>
                <a:close/>
              </a:path>
            </a:pathLst>
          </a:custGeom>
          <a:ln w="38100" cap="sq">
            <a:solidFill>
              <a:srgbClr val="00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AA7D0CE7-5248-E9BE-67F8-9825D05403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088898">
            <a:off x="8519061" y="624667"/>
            <a:ext cx="2668925" cy="3852790"/>
          </a:xfrm>
          <a:prstGeom prst="rect">
            <a:avLst/>
          </a:prstGeom>
          <a:ln w="25400" cap="sq" cmpd="dbl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16D9D125-A067-69DE-BA13-6598AE1E92D3}"/>
              </a:ext>
            </a:extLst>
          </p:cNvPr>
          <p:cNvGrpSpPr/>
          <p:nvPr/>
        </p:nvGrpSpPr>
        <p:grpSpPr>
          <a:xfrm>
            <a:off x="8483458" y="4469673"/>
            <a:ext cx="1107129" cy="2318754"/>
            <a:chOff x="9588803" y="3517690"/>
            <a:chExt cx="1415377" cy="2964343"/>
          </a:xfrm>
        </p:grpSpPr>
        <p:sp>
          <p:nvSpPr>
            <p:cNvPr id="18" name="Lágrima 17">
              <a:extLst>
                <a:ext uri="{FF2B5EF4-FFF2-40B4-BE49-F238E27FC236}">
                  <a16:creationId xmlns:a16="http://schemas.microsoft.com/office/drawing/2014/main" id="{CF5B3DDD-E3F6-830F-3373-1FB71D713B03}"/>
                </a:ext>
              </a:extLst>
            </p:cNvPr>
            <p:cNvSpPr/>
            <p:nvPr/>
          </p:nvSpPr>
          <p:spPr>
            <a:xfrm rot="8100000">
              <a:off x="9588803" y="3517690"/>
              <a:ext cx="1415377" cy="1415376"/>
            </a:xfrm>
            <a:prstGeom prst="teardrop">
              <a:avLst>
                <a:gd name="adj" fmla="val 124428"/>
              </a:avLst>
            </a:prstGeom>
            <a:solidFill>
              <a:srgbClr val="3650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B08E2D8D-F809-4DA6-1342-536169A0D48E}"/>
                </a:ext>
              </a:extLst>
            </p:cNvPr>
            <p:cNvSpPr/>
            <p:nvPr/>
          </p:nvSpPr>
          <p:spPr>
            <a:xfrm rot="8100000">
              <a:off x="10071492" y="5596134"/>
              <a:ext cx="450000" cy="450000"/>
            </a:xfrm>
            <a:prstGeom prst="ellipse">
              <a:avLst/>
            </a:prstGeom>
            <a:solidFill>
              <a:srgbClr val="354F73"/>
            </a:solidFill>
            <a:ln w="57150">
              <a:solidFill>
                <a:srgbClr val="F5F5F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A3E1006F-720A-28F3-4E77-FF138989FC83}"/>
                </a:ext>
              </a:extLst>
            </p:cNvPr>
            <p:cNvSpPr txBox="1"/>
            <p:nvPr/>
          </p:nvSpPr>
          <p:spPr>
            <a:xfrm>
              <a:off x="9919615" y="6088565"/>
              <a:ext cx="807839" cy="393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rgbClr val="365073"/>
                  </a:solidFill>
                  <a:latin typeface="Montserrat ExtraBold" pitchFamily="2" charset="0"/>
                </a:rPr>
                <a:t>2025</a:t>
              </a:r>
            </a:p>
          </p:txBody>
        </p:sp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17EA9932-B6C3-E153-B86E-738287A4D759}"/>
                </a:ext>
              </a:extLst>
            </p:cNvPr>
            <p:cNvSpPr txBox="1"/>
            <p:nvPr/>
          </p:nvSpPr>
          <p:spPr>
            <a:xfrm>
              <a:off x="9603625" y="3823460"/>
              <a:ext cx="1385739" cy="885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300" b="1" dirty="0">
                  <a:solidFill>
                    <a:srgbClr val="F5F5F5"/>
                  </a:solidFill>
                  <a:latin typeface="Lato" panose="020F0502020204030203" pitchFamily="34" charset="0"/>
                </a:rPr>
                <a:t>TFM </a:t>
              </a:r>
            </a:p>
            <a:p>
              <a:pPr algn="ctr"/>
              <a:r>
                <a:rPr lang="es-ES" sz="1300" b="1" dirty="0">
                  <a:solidFill>
                    <a:srgbClr val="F5F5F5"/>
                  </a:solidFill>
                  <a:latin typeface="Lato" panose="020F0502020204030203" pitchFamily="34" charset="0"/>
                </a:rPr>
                <a:t>C.E.E.</a:t>
              </a:r>
            </a:p>
            <a:p>
              <a:pPr algn="ctr"/>
              <a:r>
                <a:rPr lang="es-ES" sz="1300" b="1" dirty="0">
                  <a:solidFill>
                    <a:srgbClr val="F5F5F5"/>
                  </a:solidFill>
                  <a:latin typeface="Lato" panose="020F0502020204030203" pitchFamily="34" charset="0"/>
                </a:rPr>
                <a:t>actual</a:t>
              </a:r>
              <a:endParaRPr lang="es-SV" sz="1300" b="1" dirty="0">
                <a:solidFill>
                  <a:srgbClr val="F5F5F5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66" name="Imagen 65">
            <a:extLst>
              <a:ext uri="{FF2B5EF4-FFF2-40B4-BE49-F238E27FC236}">
                <a16:creationId xmlns:a16="http://schemas.microsoft.com/office/drawing/2014/main" id="{9239548F-EA85-6193-852A-0F5DD8B35C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5950" y="955675"/>
            <a:ext cx="4872203" cy="3264314"/>
          </a:xfrm>
          <a:prstGeom prst="roundRect">
            <a:avLst>
              <a:gd name="adj" fmla="val 16667"/>
            </a:avLst>
          </a:prstGeom>
          <a:ln w="25400">
            <a:solidFill>
              <a:srgbClr val="00000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567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557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4" presetClass="entr" presetSubtype="1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4" presetClass="entr" presetSubtype="1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4" fill="hold" display="0">
                      <p:stCondLst>
                        <p:cond delay="indefinite"/>
                      </p:stCondLst>
                    </p:cTn>
                    <p:tgtEl>
                      <p:spTgt spid="46"/>
                    </p:tgtEl>
                  </p:cMediaNode>
                </p:video>
              </p:childTnLst>
            </p:cTn>
          </p:par>
        </p:tnLst>
        <p:bldLst>
          <p:bldP spid="22" grpId="0" animBg="1"/>
          <p:bldP spid="15" grpId="0" animBg="1"/>
          <p:bldP spid="13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557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4" presetClass="entr" presetSubtype="1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4" presetClass="entr" presetSubtype="1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4" fill="hold" display="0">
                      <p:stCondLst>
                        <p:cond delay="indefinite"/>
                      </p:stCondLst>
                    </p:cTn>
                    <p:tgtEl>
                      <p:spTgt spid="46"/>
                    </p:tgtEl>
                  </p:cMediaNode>
                </p:video>
              </p:childTnLst>
            </p:cTn>
          </p:par>
        </p:tnLst>
        <p:bldLst>
          <p:bldP spid="22" grpId="0" animBg="1"/>
          <p:bldP spid="15" grpId="0" animBg="1"/>
          <p:bldP spid="13" grpId="0" animBg="1"/>
          <p:bldP spid="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0FB01C16-4BC2-B2BC-5DA5-7327B3FE43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1" r="14006"/>
          <a:stretch/>
        </p:blipFill>
        <p:spPr>
          <a:xfrm>
            <a:off x="245851" y="3716338"/>
            <a:ext cx="3951890" cy="250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1C281717-3C33-C672-51B9-1D845EE09FA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" b="9631"/>
          <a:stretch/>
        </p:blipFill>
        <p:spPr>
          <a:xfrm>
            <a:off x="4618268" y="3716338"/>
            <a:ext cx="3084544" cy="250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B0356EC7-0186-8AC3-90C2-80A129E1FB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r="6697"/>
          <a:stretch/>
        </p:blipFill>
        <p:spPr>
          <a:xfrm>
            <a:off x="8123339" y="3716338"/>
            <a:ext cx="3373336" cy="250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DAEED50D-FED9-97F5-F7AF-9E22C551446E}"/>
              </a:ext>
            </a:extLst>
          </p:cNvPr>
          <p:cNvGrpSpPr/>
          <p:nvPr/>
        </p:nvGrpSpPr>
        <p:grpSpPr>
          <a:xfrm>
            <a:off x="245851" y="5459506"/>
            <a:ext cx="3951890" cy="757144"/>
            <a:chOff x="695325" y="5459506"/>
            <a:chExt cx="3373336" cy="757144"/>
          </a:xfrm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F57B2BF7-A078-CE30-7B30-F14C524D7A1A}"/>
                </a:ext>
              </a:extLst>
            </p:cNvPr>
            <p:cNvSpPr/>
            <p:nvPr/>
          </p:nvSpPr>
          <p:spPr>
            <a:xfrm>
              <a:off x="695325" y="5459506"/>
              <a:ext cx="3373336" cy="757144"/>
            </a:xfrm>
            <a:prstGeom prst="rect">
              <a:avLst/>
            </a:prstGeom>
            <a:solidFill>
              <a:srgbClr val="26465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A24CE9FD-38C4-EC5F-08BC-603394408227}"/>
                </a:ext>
              </a:extLst>
            </p:cNvPr>
            <p:cNvSpPr txBox="1"/>
            <p:nvPr/>
          </p:nvSpPr>
          <p:spPr>
            <a:xfrm>
              <a:off x="788675" y="5530301"/>
              <a:ext cx="314605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500" b="1" dirty="0">
                  <a:solidFill>
                    <a:srgbClr val="F5F5F5"/>
                  </a:solidFill>
                  <a:latin typeface="Montserrat ExtraBold" pitchFamily="2" charset="0"/>
                </a:rPr>
                <a:t>Ventanas</a:t>
              </a:r>
              <a:r>
                <a:rPr lang="es-ES" sz="1400" b="1" dirty="0">
                  <a:solidFill>
                    <a:srgbClr val="F5F5F5"/>
                  </a:solidFill>
                  <a:latin typeface="Montserrat ExtraBold" pitchFamily="2" charset="0"/>
                </a:rPr>
                <a:t> de triple cristal con argón</a:t>
              </a: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5D703A5D-2387-E24A-34DB-33F4998DA3B3}"/>
                </a:ext>
              </a:extLst>
            </p:cNvPr>
            <p:cNvSpPr txBox="1"/>
            <p:nvPr/>
          </p:nvSpPr>
          <p:spPr>
            <a:xfrm>
              <a:off x="783420" y="5770412"/>
              <a:ext cx="273640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00" dirty="0">
                  <a:solidFill>
                    <a:srgbClr val="F5F5F5"/>
                  </a:solidFill>
                  <a:latin typeface="Lato" panose="020F0502020204030203" pitchFamily="34" charset="0"/>
                </a:rPr>
                <a:t>Mejora el aislamiento de los cerramientos</a:t>
              </a:r>
              <a:endParaRPr lang="es-SV" sz="1300" dirty="0">
                <a:solidFill>
                  <a:srgbClr val="F5F5F5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B5C13B2A-8BEA-5DBC-BA66-945B80E83CCD}"/>
              </a:ext>
            </a:extLst>
          </p:cNvPr>
          <p:cNvGrpSpPr/>
          <p:nvPr/>
        </p:nvGrpSpPr>
        <p:grpSpPr>
          <a:xfrm>
            <a:off x="4618268" y="5459506"/>
            <a:ext cx="3073530" cy="757144"/>
            <a:chOff x="4398318" y="5459506"/>
            <a:chExt cx="3373336" cy="757144"/>
          </a:xfrm>
        </p:grpSpPr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45B16807-806E-93DE-C3D4-B9159EC5CBB7}"/>
                </a:ext>
              </a:extLst>
            </p:cNvPr>
            <p:cNvSpPr/>
            <p:nvPr/>
          </p:nvSpPr>
          <p:spPr>
            <a:xfrm>
              <a:off x="4398318" y="5459506"/>
              <a:ext cx="3373336" cy="757144"/>
            </a:xfrm>
            <a:prstGeom prst="rect">
              <a:avLst/>
            </a:prstGeom>
            <a:solidFill>
              <a:srgbClr val="26465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D3E1D8AF-78B2-D381-74EF-3B50D1FCA025}"/>
                </a:ext>
              </a:extLst>
            </p:cNvPr>
            <p:cNvSpPr txBox="1"/>
            <p:nvPr/>
          </p:nvSpPr>
          <p:spPr>
            <a:xfrm>
              <a:off x="4552642" y="5530300"/>
              <a:ext cx="22558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>
                  <a:solidFill>
                    <a:srgbClr val="F5F5F5"/>
                  </a:solidFill>
                  <a:latin typeface="Montserrat ExtraBold" pitchFamily="2" charset="0"/>
                </a:rPr>
                <a:t>Trasdosado interior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5D641F7A-19B9-D032-E440-92A7FFFAF612}"/>
                </a:ext>
              </a:extLst>
            </p:cNvPr>
            <p:cNvSpPr txBox="1"/>
            <p:nvPr/>
          </p:nvSpPr>
          <p:spPr>
            <a:xfrm>
              <a:off x="4552642" y="5770412"/>
              <a:ext cx="28927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solidFill>
                    <a:srgbClr val="F5F5F5"/>
                  </a:solidFill>
                  <a:latin typeface="Lato" panose="020F0502020204030203" pitchFamily="34" charset="0"/>
                </a:rPr>
                <a:t>Con lana de roca y placas de pladur</a:t>
              </a:r>
              <a:endParaRPr lang="es-SV" sz="1200" dirty="0">
                <a:solidFill>
                  <a:srgbClr val="F5F5F5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2A19FEC7-99F9-6186-67A4-F370D75227E4}"/>
              </a:ext>
            </a:extLst>
          </p:cNvPr>
          <p:cNvGrpSpPr/>
          <p:nvPr/>
        </p:nvGrpSpPr>
        <p:grpSpPr>
          <a:xfrm>
            <a:off x="8123339" y="5459506"/>
            <a:ext cx="3499114" cy="757144"/>
            <a:chOff x="8123339" y="5459506"/>
            <a:chExt cx="3499114" cy="757144"/>
          </a:xfrm>
        </p:grpSpPr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C239F5A0-1FEE-0CA2-AB50-11D2512523C9}"/>
                </a:ext>
              </a:extLst>
            </p:cNvPr>
            <p:cNvSpPr/>
            <p:nvPr/>
          </p:nvSpPr>
          <p:spPr>
            <a:xfrm>
              <a:off x="8123339" y="5459506"/>
              <a:ext cx="3373336" cy="757144"/>
            </a:xfrm>
            <a:prstGeom prst="rect">
              <a:avLst/>
            </a:prstGeom>
            <a:solidFill>
              <a:srgbClr val="26465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9D05C7DA-B044-ED7B-D3BF-F70F504E84A4}"/>
                </a:ext>
              </a:extLst>
            </p:cNvPr>
            <p:cNvSpPr txBox="1"/>
            <p:nvPr/>
          </p:nvSpPr>
          <p:spPr>
            <a:xfrm>
              <a:off x="8249119" y="5530299"/>
              <a:ext cx="15760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>
                  <a:solidFill>
                    <a:srgbClr val="F5F5F5"/>
                  </a:solidFill>
                  <a:latin typeface="Montserrat ExtraBold" pitchFamily="2" charset="0"/>
                </a:rPr>
                <a:t>Suelo radiante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215EA022-9068-29DB-7CF3-331F120C1DBA}"/>
                </a:ext>
              </a:extLst>
            </p:cNvPr>
            <p:cNvSpPr txBox="1"/>
            <p:nvPr/>
          </p:nvSpPr>
          <p:spPr>
            <a:xfrm>
              <a:off x="8249118" y="5770412"/>
              <a:ext cx="33733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solidFill>
                    <a:srgbClr val="F5F5F5"/>
                  </a:solidFill>
                  <a:latin typeface="Lato" panose="020F0502020204030203" pitchFamily="34" charset="0"/>
                </a:rPr>
                <a:t>Caldera de gas y distribución de tubería</a:t>
              </a:r>
              <a:endParaRPr lang="es-SV" sz="1200" dirty="0">
                <a:solidFill>
                  <a:srgbClr val="F5F5F5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78C36315-8D8A-07AA-F303-93A102544C1E}"/>
              </a:ext>
            </a:extLst>
          </p:cNvPr>
          <p:cNvGrpSpPr/>
          <p:nvPr/>
        </p:nvGrpSpPr>
        <p:grpSpPr>
          <a:xfrm>
            <a:off x="2237364" y="98971"/>
            <a:ext cx="7717272" cy="879983"/>
            <a:chOff x="2237364" y="98971"/>
            <a:chExt cx="7717272" cy="879983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DA28889F-E648-D119-BA34-F5B1CA882208}"/>
                </a:ext>
              </a:extLst>
            </p:cNvPr>
            <p:cNvSpPr txBox="1"/>
            <p:nvPr/>
          </p:nvSpPr>
          <p:spPr>
            <a:xfrm>
              <a:off x="2237364" y="197096"/>
              <a:ext cx="7717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rgbClr val="736A40"/>
                  </a:solidFill>
                  <a:latin typeface="Montserrat ExtraBold" pitchFamily="2" charset="0"/>
                </a:rPr>
                <a:t>C.E.E. previo a la reforma</a:t>
              </a:r>
              <a:endParaRPr lang="es-SV" sz="2400" dirty="0">
                <a:solidFill>
                  <a:srgbClr val="736A40"/>
                </a:solidFill>
                <a:latin typeface="Montserrat ExtraBold" pitchFamily="2" charset="0"/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93685A01-CBF9-F8DA-E305-2DC2F8738D43}"/>
                </a:ext>
              </a:extLst>
            </p:cNvPr>
            <p:cNvSpPr txBox="1"/>
            <p:nvPr/>
          </p:nvSpPr>
          <p:spPr>
            <a:xfrm>
              <a:off x="2305455" y="609622"/>
              <a:ext cx="7581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344F73"/>
                  </a:solidFill>
                  <a:latin typeface="Montserrat Light" pitchFamily="2" charset="0"/>
                </a:rPr>
                <a:t>Medidas de mejora de la reforma</a:t>
              </a:r>
              <a:endParaRPr lang="es-SV" b="1" dirty="0">
                <a:solidFill>
                  <a:srgbClr val="344F73"/>
                </a:solidFill>
                <a:latin typeface="Montserrat Light" pitchFamily="2" charset="0"/>
              </a:endParaRPr>
            </a:p>
          </p:txBody>
        </p: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297F0B2A-FBC2-8316-B6A8-4CD0FA5BED8E}"/>
                </a:ext>
              </a:extLst>
            </p:cNvPr>
            <p:cNvCxnSpPr>
              <a:cxnSpLocks/>
            </p:cNvCxnSpPr>
            <p:nvPr/>
          </p:nvCxnSpPr>
          <p:spPr>
            <a:xfrm>
              <a:off x="2819400" y="98972"/>
              <a:ext cx="0" cy="854765"/>
            </a:xfrm>
            <a:prstGeom prst="line">
              <a:avLst/>
            </a:prstGeom>
            <a:ln w="28575" cap="rnd">
              <a:solidFill>
                <a:srgbClr val="736A4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A0F97DBD-BE6C-467E-D72C-CE544E48043B}"/>
                </a:ext>
              </a:extLst>
            </p:cNvPr>
            <p:cNvCxnSpPr>
              <a:cxnSpLocks/>
            </p:cNvCxnSpPr>
            <p:nvPr/>
          </p:nvCxnSpPr>
          <p:spPr>
            <a:xfrm>
              <a:off x="9380878" y="98971"/>
              <a:ext cx="0" cy="854765"/>
            </a:xfrm>
            <a:prstGeom prst="line">
              <a:avLst/>
            </a:prstGeom>
            <a:ln w="28575" cap="rnd">
              <a:solidFill>
                <a:srgbClr val="736A4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2BEF0C7F-1DD2-8F32-B765-ACB45746B32C}"/>
              </a:ext>
            </a:extLst>
          </p:cNvPr>
          <p:cNvGrpSpPr/>
          <p:nvPr/>
        </p:nvGrpSpPr>
        <p:grpSpPr>
          <a:xfrm>
            <a:off x="1532789" y="1186990"/>
            <a:ext cx="9167804" cy="2085299"/>
            <a:chOff x="1532789" y="1186990"/>
            <a:chExt cx="9167804" cy="2085299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9F115439-71A6-2ADA-ECB3-361CAD040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32789" y="1186990"/>
              <a:ext cx="3932861" cy="208529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CB0387A-2F36-3E55-280E-C91A8DD92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0533" y="1234053"/>
              <a:ext cx="3890060" cy="203541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893A772A-2DC0-7F78-F95F-E53532EAD577}"/>
              </a:ext>
            </a:extLst>
          </p:cNvPr>
          <p:cNvCxnSpPr/>
          <p:nvPr/>
        </p:nvCxnSpPr>
        <p:spPr>
          <a:xfrm>
            <a:off x="0" y="3523590"/>
            <a:ext cx="12192000" cy="0"/>
          </a:xfrm>
          <a:prstGeom prst="line">
            <a:avLst/>
          </a:prstGeom>
          <a:ln w="41275" cap="rnd">
            <a:solidFill>
              <a:srgbClr val="F8E8D9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BFC40A8-F49E-40E7-45A4-DDB9D8A9C4DE}"/>
              </a:ext>
            </a:extLst>
          </p:cNvPr>
          <p:cNvSpPr txBox="1"/>
          <p:nvPr/>
        </p:nvSpPr>
        <p:spPr>
          <a:xfrm>
            <a:off x="10289512" y="6358317"/>
            <a:ext cx="102141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344F73"/>
                </a:solidFill>
                <a:latin typeface="Montserrat ExtraBold" panose="00000900000000000000" pitchFamily="2" charset="0"/>
              </a:rPr>
              <a:t>-44,3%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455F45FE-8EBC-E3A3-0BAF-02511C918349}"/>
              </a:ext>
            </a:extLst>
          </p:cNvPr>
          <p:cNvSpPr txBox="1"/>
          <p:nvPr/>
        </p:nvSpPr>
        <p:spPr>
          <a:xfrm>
            <a:off x="8359466" y="6342890"/>
            <a:ext cx="102141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736A40"/>
                </a:solidFill>
                <a:latin typeface="Montserrat ExtraBold" panose="00000900000000000000" pitchFamily="2" charset="0"/>
              </a:rPr>
              <a:t>-27%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BD7B9BEE-3A5C-B3D0-8450-BC61F1D4EC8A}"/>
              </a:ext>
            </a:extLst>
          </p:cNvPr>
          <p:cNvSpPr txBox="1"/>
          <p:nvPr/>
        </p:nvSpPr>
        <p:spPr>
          <a:xfrm>
            <a:off x="5585294" y="6338425"/>
            <a:ext cx="102141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736A40"/>
                </a:solidFill>
                <a:latin typeface="Montserrat ExtraBold" panose="00000900000000000000" pitchFamily="2" charset="0"/>
              </a:rPr>
              <a:t>-7,7%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B8C28E19-2DA0-B111-A75B-F97CE283B6BE}"/>
              </a:ext>
            </a:extLst>
          </p:cNvPr>
          <p:cNvSpPr txBox="1"/>
          <p:nvPr/>
        </p:nvSpPr>
        <p:spPr>
          <a:xfrm>
            <a:off x="1441207" y="6358317"/>
            <a:ext cx="102141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736A40"/>
                </a:solidFill>
                <a:latin typeface="Montserrat ExtraBold" panose="00000900000000000000" pitchFamily="2" charset="0"/>
              </a:rPr>
              <a:t>-10,1%</a:t>
            </a:r>
          </a:p>
        </p:txBody>
      </p:sp>
    </p:spTree>
    <p:extLst>
      <p:ext uri="{BB962C8B-B14F-4D97-AF65-F5344CB8AC3E}">
        <p14:creationId xmlns:p14="http://schemas.microsoft.com/office/powerpoint/2010/main" val="86968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C0354-BD42-86C6-D72A-947309DAF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880F8228-F8C7-3626-EE5E-A6465A48FD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1" r="14006"/>
          <a:stretch/>
        </p:blipFill>
        <p:spPr>
          <a:xfrm>
            <a:off x="245851" y="3716338"/>
            <a:ext cx="3951890" cy="250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C359D940-A7E7-1952-9375-01C8029EC3E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" b="9631"/>
          <a:stretch/>
        </p:blipFill>
        <p:spPr>
          <a:xfrm>
            <a:off x="4618268" y="3716338"/>
            <a:ext cx="3084544" cy="250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B3A08384-F8CE-D429-0115-02BDAA79F8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r="6697"/>
          <a:stretch/>
        </p:blipFill>
        <p:spPr>
          <a:xfrm>
            <a:off x="8123339" y="3716338"/>
            <a:ext cx="3373336" cy="250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D49AB637-5951-A2B9-1A34-A255A86A1A61}"/>
              </a:ext>
            </a:extLst>
          </p:cNvPr>
          <p:cNvGrpSpPr/>
          <p:nvPr/>
        </p:nvGrpSpPr>
        <p:grpSpPr>
          <a:xfrm>
            <a:off x="245851" y="5459506"/>
            <a:ext cx="3951890" cy="757144"/>
            <a:chOff x="695325" y="5459506"/>
            <a:chExt cx="3373336" cy="757144"/>
          </a:xfrm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735AF65D-9737-EA23-B8E6-162B40C661DF}"/>
                </a:ext>
              </a:extLst>
            </p:cNvPr>
            <p:cNvSpPr/>
            <p:nvPr/>
          </p:nvSpPr>
          <p:spPr>
            <a:xfrm>
              <a:off x="695325" y="5459506"/>
              <a:ext cx="3373336" cy="757144"/>
            </a:xfrm>
            <a:prstGeom prst="rect">
              <a:avLst/>
            </a:prstGeom>
            <a:solidFill>
              <a:srgbClr val="26465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564C284D-089A-E997-50BC-C3C2FFB32945}"/>
                </a:ext>
              </a:extLst>
            </p:cNvPr>
            <p:cNvSpPr txBox="1"/>
            <p:nvPr/>
          </p:nvSpPr>
          <p:spPr>
            <a:xfrm>
              <a:off x="788675" y="5530301"/>
              <a:ext cx="314605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500" b="1" dirty="0">
                  <a:solidFill>
                    <a:srgbClr val="F5F5F5"/>
                  </a:solidFill>
                  <a:latin typeface="Montserrat ExtraBold" pitchFamily="2" charset="0"/>
                </a:rPr>
                <a:t>Ventanas</a:t>
              </a:r>
              <a:r>
                <a:rPr lang="es-ES" sz="1400" b="1" dirty="0">
                  <a:solidFill>
                    <a:srgbClr val="F5F5F5"/>
                  </a:solidFill>
                  <a:latin typeface="Montserrat ExtraBold" pitchFamily="2" charset="0"/>
                </a:rPr>
                <a:t> de triple cristal con argón</a:t>
              </a: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3E5C6FE4-A995-158F-C594-F80DF3E8C9F8}"/>
                </a:ext>
              </a:extLst>
            </p:cNvPr>
            <p:cNvSpPr txBox="1"/>
            <p:nvPr/>
          </p:nvSpPr>
          <p:spPr>
            <a:xfrm>
              <a:off x="783420" y="5770412"/>
              <a:ext cx="273640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00" dirty="0">
                  <a:solidFill>
                    <a:srgbClr val="F5F5F5"/>
                  </a:solidFill>
                  <a:latin typeface="Lato" panose="020F0502020204030203" pitchFamily="34" charset="0"/>
                </a:rPr>
                <a:t>Mejora el aislamiento de los cerramientos</a:t>
              </a:r>
              <a:endParaRPr lang="es-SV" sz="1300" dirty="0">
                <a:solidFill>
                  <a:srgbClr val="F5F5F5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E659A0F0-B4DC-B5E4-FF68-1130ECAEA8ED}"/>
              </a:ext>
            </a:extLst>
          </p:cNvPr>
          <p:cNvGrpSpPr/>
          <p:nvPr/>
        </p:nvGrpSpPr>
        <p:grpSpPr>
          <a:xfrm>
            <a:off x="4618268" y="5459506"/>
            <a:ext cx="3073530" cy="757144"/>
            <a:chOff x="4398318" y="5459506"/>
            <a:chExt cx="3373336" cy="757144"/>
          </a:xfrm>
        </p:grpSpPr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D87BEA74-718A-E086-EE3A-4F798A77E955}"/>
                </a:ext>
              </a:extLst>
            </p:cNvPr>
            <p:cNvSpPr/>
            <p:nvPr/>
          </p:nvSpPr>
          <p:spPr>
            <a:xfrm>
              <a:off x="4398318" y="5459506"/>
              <a:ext cx="3373336" cy="757144"/>
            </a:xfrm>
            <a:prstGeom prst="rect">
              <a:avLst/>
            </a:prstGeom>
            <a:solidFill>
              <a:srgbClr val="26465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796B0A76-ECB6-70F0-2475-1869CE640D1D}"/>
                </a:ext>
              </a:extLst>
            </p:cNvPr>
            <p:cNvSpPr txBox="1"/>
            <p:nvPr/>
          </p:nvSpPr>
          <p:spPr>
            <a:xfrm>
              <a:off x="4552642" y="5530300"/>
              <a:ext cx="22558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>
                  <a:solidFill>
                    <a:srgbClr val="F5F5F5"/>
                  </a:solidFill>
                  <a:latin typeface="Montserrat ExtraBold" pitchFamily="2" charset="0"/>
                </a:rPr>
                <a:t>Trasdosado interior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8F00756A-E993-26AD-45C3-D141D8F0E2CE}"/>
                </a:ext>
              </a:extLst>
            </p:cNvPr>
            <p:cNvSpPr txBox="1"/>
            <p:nvPr/>
          </p:nvSpPr>
          <p:spPr>
            <a:xfrm>
              <a:off x="4552642" y="5770412"/>
              <a:ext cx="28927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solidFill>
                    <a:srgbClr val="F5F5F5"/>
                  </a:solidFill>
                  <a:latin typeface="Lato" panose="020F0502020204030203" pitchFamily="34" charset="0"/>
                </a:rPr>
                <a:t>Con lana de roca y placas de pladur</a:t>
              </a:r>
              <a:endParaRPr lang="es-SV" sz="1200" dirty="0">
                <a:solidFill>
                  <a:srgbClr val="F5F5F5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B24F33B9-0D05-57DC-7D3D-EC4A0616014A}"/>
              </a:ext>
            </a:extLst>
          </p:cNvPr>
          <p:cNvGrpSpPr/>
          <p:nvPr/>
        </p:nvGrpSpPr>
        <p:grpSpPr>
          <a:xfrm>
            <a:off x="8123339" y="5459506"/>
            <a:ext cx="3499114" cy="757144"/>
            <a:chOff x="8123339" y="5459506"/>
            <a:chExt cx="3499114" cy="757144"/>
          </a:xfrm>
        </p:grpSpPr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4F82227D-80F5-0177-DE1F-293D524283D4}"/>
                </a:ext>
              </a:extLst>
            </p:cNvPr>
            <p:cNvSpPr/>
            <p:nvPr/>
          </p:nvSpPr>
          <p:spPr>
            <a:xfrm>
              <a:off x="8123339" y="5459506"/>
              <a:ext cx="3373336" cy="757144"/>
            </a:xfrm>
            <a:prstGeom prst="rect">
              <a:avLst/>
            </a:prstGeom>
            <a:solidFill>
              <a:srgbClr val="26465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D0D5676B-92D3-5D8B-EEEF-5340AEECDC96}"/>
                </a:ext>
              </a:extLst>
            </p:cNvPr>
            <p:cNvSpPr txBox="1"/>
            <p:nvPr/>
          </p:nvSpPr>
          <p:spPr>
            <a:xfrm>
              <a:off x="8249119" y="5530299"/>
              <a:ext cx="15760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>
                  <a:solidFill>
                    <a:srgbClr val="F5F5F5"/>
                  </a:solidFill>
                  <a:latin typeface="Montserrat ExtraBold" pitchFamily="2" charset="0"/>
                </a:rPr>
                <a:t>Suelo radiante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FFE0B630-2C9C-BDF3-1972-BEE94006C772}"/>
                </a:ext>
              </a:extLst>
            </p:cNvPr>
            <p:cNvSpPr txBox="1"/>
            <p:nvPr/>
          </p:nvSpPr>
          <p:spPr>
            <a:xfrm>
              <a:off x="8249118" y="5770412"/>
              <a:ext cx="33733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solidFill>
                    <a:srgbClr val="F5F5F5"/>
                  </a:solidFill>
                  <a:latin typeface="Lato" panose="020F0502020204030203" pitchFamily="34" charset="0"/>
                </a:rPr>
                <a:t>Caldera de gas y distribución de tubería</a:t>
              </a:r>
              <a:endParaRPr lang="es-SV" sz="1200" dirty="0">
                <a:solidFill>
                  <a:srgbClr val="F5F5F5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52E350F4-ABC4-D43F-751A-C6858FCF663A}"/>
              </a:ext>
            </a:extLst>
          </p:cNvPr>
          <p:cNvGrpSpPr/>
          <p:nvPr/>
        </p:nvGrpSpPr>
        <p:grpSpPr>
          <a:xfrm>
            <a:off x="2237364" y="98971"/>
            <a:ext cx="7717272" cy="879983"/>
            <a:chOff x="2237364" y="98971"/>
            <a:chExt cx="7717272" cy="879983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AE2F930-B402-D93F-5820-E45FA0A8167F}"/>
                </a:ext>
              </a:extLst>
            </p:cNvPr>
            <p:cNvSpPr txBox="1"/>
            <p:nvPr/>
          </p:nvSpPr>
          <p:spPr>
            <a:xfrm>
              <a:off x="2237364" y="197096"/>
              <a:ext cx="7717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rgbClr val="736A40"/>
                  </a:solidFill>
                  <a:latin typeface="Montserrat ExtraBold" pitchFamily="2" charset="0"/>
                </a:rPr>
                <a:t>Análisis de rentabilidad de la reforma</a:t>
              </a:r>
              <a:endParaRPr lang="es-SV" sz="2400" dirty="0">
                <a:solidFill>
                  <a:srgbClr val="736A40"/>
                </a:solidFill>
                <a:latin typeface="Montserrat ExtraBold" pitchFamily="2" charset="0"/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B81A666A-7151-3596-E1D0-697DED5C91C0}"/>
                </a:ext>
              </a:extLst>
            </p:cNvPr>
            <p:cNvSpPr txBox="1"/>
            <p:nvPr/>
          </p:nvSpPr>
          <p:spPr>
            <a:xfrm>
              <a:off x="2305455" y="609622"/>
              <a:ext cx="7581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344F73"/>
                  </a:solidFill>
                  <a:latin typeface="Montserrat Light" pitchFamily="2" charset="0"/>
                </a:rPr>
                <a:t>Cálculo de VAN y TIR de cada medida</a:t>
              </a:r>
              <a:endParaRPr lang="es-SV" b="1" dirty="0">
                <a:solidFill>
                  <a:srgbClr val="344F73"/>
                </a:solidFill>
                <a:latin typeface="Montserrat Light" pitchFamily="2" charset="0"/>
              </a:endParaRPr>
            </a:p>
          </p:txBody>
        </p: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3BAFC4A0-A8DD-58C4-E1EB-F2E2A26605AC}"/>
                </a:ext>
              </a:extLst>
            </p:cNvPr>
            <p:cNvCxnSpPr>
              <a:cxnSpLocks/>
            </p:cNvCxnSpPr>
            <p:nvPr/>
          </p:nvCxnSpPr>
          <p:spPr>
            <a:xfrm>
              <a:off x="2819400" y="98972"/>
              <a:ext cx="0" cy="854765"/>
            </a:xfrm>
            <a:prstGeom prst="line">
              <a:avLst/>
            </a:prstGeom>
            <a:ln w="28575" cap="rnd">
              <a:solidFill>
                <a:srgbClr val="736A4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78ACC72C-DD51-471B-C9D2-647B640AD891}"/>
                </a:ext>
              </a:extLst>
            </p:cNvPr>
            <p:cNvCxnSpPr>
              <a:cxnSpLocks/>
            </p:cNvCxnSpPr>
            <p:nvPr/>
          </p:nvCxnSpPr>
          <p:spPr>
            <a:xfrm>
              <a:off x="9380878" y="98971"/>
              <a:ext cx="0" cy="854765"/>
            </a:xfrm>
            <a:prstGeom prst="line">
              <a:avLst/>
            </a:prstGeom>
            <a:ln w="28575" cap="rnd">
              <a:solidFill>
                <a:srgbClr val="736A4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635A8B80-CA4B-4CAA-A064-B14DA6735F2C}"/>
              </a:ext>
            </a:extLst>
          </p:cNvPr>
          <p:cNvCxnSpPr/>
          <p:nvPr/>
        </p:nvCxnSpPr>
        <p:spPr>
          <a:xfrm>
            <a:off x="0" y="3523590"/>
            <a:ext cx="12192000" cy="0"/>
          </a:xfrm>
          <a:prstGeom prst="line">
            <a:avLst/>
          </a:prstGeom>
          <a:ln w="41275" cap="rnd">
            <a:solidFill>
              <a:srgbClr val="F8E8D9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E1DF9617-D470-017B-A8ED-AF634FF158CB}"/>
              </a:ext>
            </a:extLst>
          </p:cNvPr>
          <p:cNvSpPr txBox="1"/>
          <p:nvPr/>
        </p:nvSpPr>
        <p:spPr>
          <a:xfrm>
            <a:off x="10289512" y="6358317"/>
            <a:ext cx="102141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344F73"/>
                </a:solidFill>
                <a:latin typeface="Montserrat ExtraBold" panose="00000900000000000000" pitchFamily="2" charset="0"/>
              </a:rPr>
              <a:t>-44,3%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B1EC60ED-2CE2-6EED-3F00-9563C58BD0CE}"/>
              </a:ext>
            </a:extLst>
          </p:cNvPr>
          <p:cNvSpPr txBox="1"/>
          <p:nvPr/>
        </p:nvSpPr>
        <p:spPr>
          <a:xfrm>
            <a:off x="8359466" y="6342890"/>
            <a:ext cx="102141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736A40"/>
                </a:solidFill>
                <a:latin typeface="Montserrat ExtraBold" panose="00000900000000000000" pitchFamily="2" charset="0"/>
              </a:rPr>
              <a:t>-27%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5BC4A5CE-332F-AC04-C15A-C4BAA5CBF1F5}"/>
              </a:ext>
            </a:extLst>
          </p:cNvPr>
          <p:cNvSpPr txBox="1"/>
          <p:nvPr/>
        </p:nvSpPr>
        <p:spPr>
          <a:xfrm>
            <a:off x="5585294" y="6338425"/>
            <a:ext cx="102141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736A40"/>
                </a:solidFill>
                <a:latin typeface="Montserrat ExtraBold" panose="00000900000000000000" pitchFamily="2" charset="0"/>
              </a:rPr>
              <a:t>-7,7%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314AFC8-F34B-621C-7949-C521C486E612}"/>
              </a:ext>
            </a:extLst>
          </p:cNvPr>
          <p:cNvSpPr txBox="1"/>
          <p:nvPr/>
        </p:nvSpPr>
        <p:spPr>
          <a:xfrm>
            <a:off x="1441207" y="6358317"/>
            <a:ext cx="102141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736A40"/>
                </a:solidFill>
                <a:latin typeface="Montserrat ExtraBold" panose="00000900000000000000" pitchFamily="2" charset="0"/>
              </a:rPr>
              <a:t>-10,1%</a:t>
            </a:r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C55779FB-7432-9709-B5BD-5D4811989FD1}"/>
              </a:ext>
            </a:extLst>
          </p:cNvPr>
          <p:cNvCxnSpPr>
            <a:cxnSpLocks/>
          </p:cNvCxnSpPr>
          <p:nvPr/>
        </p:nvCxnSpPr>
        <p:spPr>
          <a:xfrm flipV="1">
            <a:off x="4387158" y="978954"/>
            <a:ext cx="0" cy="5858950"/>
          </a:xfrm>
          <a:prstGeom prst="line">
            <a:avLst/>
          </a:prstGeom>
          <a:ln w="41275" cap="rnd">
            <a:solidFill>
              <a:srgbClr val="F8E8D9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665EA58A-1D33-FA64-6C60-0DFD4005FD68}"/>
              </a:ext>
            </a:extLst>
          </p:cNvPr>
          <p:cNvCxnSpPr>
            <a:cxnSpLocks/>
          </p:cNvCxnSpPr>
          <p:nvPr/>
        </p:nvCxnSpPr>
        <p:spPr>
          <a:xfrm flipV="1">
            <a:off x="7976093" y="978954"/>
            <a:ext cx="0" cy="6010377"/>
          </a:xfrm>
          <a:prstGeom prst="line">
            <a:avLst/>
          </a:prstGeom>
          <a:ln w="41275" cap="rnd">
            <a:solidFill>
              <a:srgbClr val="F8E8D9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E029598E-73D4-8897-2391-5F738437FB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4091046"/>
              </p:ext>
            </p:extLst>
          </p:nvPr>
        </p:nvGraphicFramePr>
        <p:xfrm>
          <a:off x="507460" y="1334249"/>
          <a:ext cx="3595989" cy="2069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:a16="http://schemas.microsoft.com/office/drawing/2014/main" id="{6E8C7861-D073-B893-6B04-11BE78D628C2}"/>
              </a:ext>
            </a:extLst>
          </p:cNvPr>
          <p:cNvSpPr txBox="1"/>
          <p:nvPr/>
        </p:nvSpPr>
        <p:spPr>
          <a:xfrm rot="16200000">
            <a:off x="166867" y="2940307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rgbClr val="2A9D8F"/>
                </a:solidFill>
                <a:latin typeface="Montserrat ExtraBold" pitchFamily="2" charset="0"/>
              </a:rPr>
              <a:t>VAN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6971ABA-AE86-4338-6CAD-C83CA5C2261B}"/>
              </a:ext>
            </a:extLst>
          </p:cNvPr>
          <p:cNvSpPr txBox="1"/>
          <p:nvPr/>
        </p:nvSpPr>
        <p:spPr>
          <a:xfrm>
            <a:off x="3370890" y="1180360"/>
            <a:ext cx="66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rgbClr val="2A9D8F"/>
                </a:solidFill>
                <a:latin typeface="Montserrat ExtraBold" pitchFamily="2" charset="0"/>
              </a:rPr>
              <a:t>Años</a:t>
            </a:r>
          </a:p>
        </p:txBody>
      </p:sp>
      <p:graphicFrame>
        <p:nvGraphicFramePr>
          <p:cNvPr id="44" name="Gráfico 43">
            <a:extLst>
              <a:ext uri="{FF2B5EF4-FFF2-40B4-BE49-F238E27FC236}">
                <a16:creationId xmlns:a16="http://schemas.microsoft.com/office/drawing/2014/main" id="{0DE2FB00-83F9-E43E-9F32-96198D4B67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094079"/>
              </p:ext>
            </p:extLst>
          </p:nvPr>
        </p:nvGraphicFramePr>
        <p:xfrm>
          <a:off x="4557122" y="1314629"/>
          <a:ext cx="3308791" cy="2039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5" name="CuadroTexto 44">
            <a:extLst>
              <a:ext uri="{FF2B5EF4-FFF2-40B4-BE49-F238E27FC236}">
                <a16:creationId xmlns:a16="http://schemas.microsoft.com/office/drawing/2014/main" id="{A5E57BC8-26C4-DF6F-B8CA-7659CCD9AB69}"/>
              </a:ext>
            </a:extLst>
          </p:cNvPr>
          <p:cNvSpPr txBox="1"/>
          <p:nvPr/>
        </p:nvSpPr>
        <p:spPr>
          <a:xfrm rot="16200000">
            <a:off x="4136131" y="2837306"/>
            <a:ext cx="757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2A9D8F"/>
                </a:solidFill>
                <a:latin typeface="Montserrat ExtraBold" pitchFamily="2" charset="0"/>
              </a:rPr>
              <a:t>VAN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A3508D72-8CA0-B0AF-C136-126FB0402BCD}"/>
              </a:ext>
            </a:extLst>
          </p:cNvPr>
          <p:cNvSpPr txBox="1"/>
          <p:nvPr/>
        </p:nvSpPr>
        <p:spPr>
          <a:xfrm>
            <a:off x="7105017" y="1049292"/>
            <a:ext cx="760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2A9D8F"/>
                </a:solidFill>
                <a:latin typeface="Montserrat ExtraBold" pitchFamily="2" charset="0"/>
              </a:rPr>
              <a:t>Años</a:t>
            </a:r>
          </a:p>
        </p:txBody>
      </p:sp>
      <p:graphicFrame>
        <p:nvGraphicFramePr>
          <p:cNvPr id="47" name="Gráfico 46">
            <a:extLst>
              <a:ext uri="{FF2B5EF4-FFF2-40B4-BE49-F238E27FC236}">
                <a16:creationId xmlns:a16="http://schemas.microsoft.com/office/drawing/2014/main" id="{BBFF690C-1A20-6425-ABE3-A469CD6BB0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4436066"/>
              </p:ext>
            </p:extLst>
          </p:nvPr>
        </p:nvGraphicFramePr>
        <p:xfrm>
          <a:off x="8490607" y="1264642"/>
          <a:ext cx="3308791" cy="2039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8" name="CuadroTexto 47">
            <a:extLst>
              <a:ext uri="{FF2B5EF4-FFF2-40B4-BE49-F238E27FC236}">
                <a16:creationId xmlns:a16="http://schemas.microsoft.com/office/drawing/2014/main" id="{FCA5F70C-2456-59C2-26F2-8A5BDCB3A01C}"/>
              </a:ext>
            </a:extLst>
          </p:cNvPr>
          <p:cNvSpPr txBox="1"/>
          <p:nvPr/>
        </p:nvSpPr>
        <p:spPr>
          <a:xfrm>
            <a:off x="1212816" y="1065140"/>
            <a:ext cx="1322885" cy="323165"/>
          </a:xfrm>
          <a:prstGeom prst="rect">
            <a:avLst/>
          </a:prstGeom>
          <a:solidFill>
            <a:srgbClr val="B5C8D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500" dirty="0">
                <a:solidFill>
                  <a:srgbClr val="736A40"/>
                </a:solidFill>
                <a:latin typeface="Montserrat ExtraBold" panose="00000900000000000000" pitchFamily="2" charset="0"/>
              </a:rPr>
              <a:t>TIR: -2,51%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348B9B1A-0181-332F-0EF4-E6793A0DBE35}"/>
              </a:ext>
            </a:extLst>
          </p:cNvPr>
          <p:cNvSpPr txBox="1"/>
          <p:nvPr/>
        </p:nvSpPr>
        <p:spPr>
          <a:xfrm>
            <a:off x="5160843" y="1076161"/>
            <a:ext cx="1322885" cy="323165"/>
          </a:xfrm>
          <a:prstGeom prst="rect">
            <a:avLst/>
          </a:prstGeom>
          <a:solidFill>
            <a:srgbClr val="B5C8D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500" dirty="0">
                <a:solidFill>
                  <a:srgbClr val="736A40"/>
                </a:solidFill>
                <a:latin typeface="Montserrat ExtraBold" panose="00000900000000000000" pitchFamily="2" charset="0"/>
              </a:rPr>
              <a:t>TIR: 6,36%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F1D09884-3B6D-67C9-F747-1A95C6878FF6}"/>
              </a:ext>
            </a:extLst>
          </p:cNvPr>
          <p:cNvSpPr txBox="1"/>
          <p:nvPr/>
        </p:nvSpPr>
        <p:spPr>
          <a:xfrm>
            <a:off x="9037155" y="1049292"/>
            <a:ext cx="1322885" cy="323165"/>
          </a:xfrm>
          <a:prstGeom prst="rect">
            <a:avLst/>
          </a:prstGeom>
          <a:solidFill>
            <a:srgbClr val="B5C8D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500" dirty="0">
                <a:solidFill>
                  <a:srgbClr val="736A40"/>
                </a:solidFill>
                <a:latin typeface="Montserrat ExtraBold" panose="00000900000000000000" pitchFamily="2" charset="0"/>
              </a:rPr>
              <a:t>TIR: 6,36%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7B8DB79A-B01A-5FA1-2AD4-0EC8246CAF60}"/>
              </a:ext>
            </a:extLst>
          </p:cNvPr>
          <p:cNvSpPr txBox="1"/>
          <p:nvPr/>
        </p:nvSpPr>
        <p:spPr>
          <a:xfrm rot="16200000">
            <a:off x="8048199" y="2820030"/>
            <a:ext cx="757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2A9D8F"/>
                </a:solidFill>
                <a:latin typeface="Montserrat ExtraBold" pitchFamily="2" charset="0"/>
              </a:rPr>
              <a:t>VAN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F9393F23-2CB2-F2D7-77B0-54CC7B4D07CB}"/>
              </a:ext>
            </a:extLst>
          </p:cNvPr>
          <p:cNvSpPr txBox="1"/>
          <p:nvPr/>
        </p:nvSpPr>
        <p:spPr>
          <a:xfrm>
            <a:off x="11017085" y="1032016"/>
            <a:ext cx="760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2A9D8F"/>
                </a:solidFill>
                <a:latin typeface="Montserrat ExtraBold" pitchFamily="2" charset="0"/>
              </a:rPr>
              <a:t>Años</a:t>
            </a:r>
          </a:p>
        </p:txBody>
      </p:sp>
    </p:spTree>
    <p:extLst>
      <p:ext uri="{BB962C8B-B14F-4D97-AF65-F5344CB8AC3E}">
        <p14:creationId xmlns:p14="http://schemas.microsoft.com/office/powerpoint/2010/main" val="312217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0"/>
                                            <p:tgtEl>
                                              <p:spTgt spid="23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graphicEl>
                                                  <a:chart seriesIdx="0" categoryIdx="-4" bldStep="series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1000"/>
                                            <p:tgtEl>
                                              <p:spTgt spid="23">
                                                <p:graphicEl>
                                                  <a:chart seriesIdx="0" categoryIdx="-4" bldStep="series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1000"/>
                                            <p:tgtEl>
                                              <p:spTgt spid="44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graphicEl>
                                                  <a:chart seriesIdx="0" categoryIdx="-4" bldStep="series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1000"/>
                                            <p:tgtEl>
                                              <p:spTgt spid="44">
                                                <p:graphicEl>
                                                  <a:chart seriesIdx="0" categoryIdx="-4" bldStep="series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9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1000"/>
                                            <p:tgtEl>
                                              <p:spTgt spid="47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1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2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>
                                                <p:graphicEl>
                                                  <a:chart seriesIdx="0" categoryIdx="-4" bldStep="series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1000"/>
                                            <p:tgtEl>
                                              <p:spTgt spid="47">
                                                <p:graphicEl>
                                                  <a:chart seriesIdx="0" categoryIdx="-4" bldStep="series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9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0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23" grpId="0" uiExpand="1">
            <p:bldSub>
              <a:bldChart bld="series"/>
            </p:bldSub>
          </p:bldGraphic>
          <p:bldP spid="24" grpId="0"/>
          <p:bldP spid="26" grpId="0"/>
          <p:bldGraphic spid="44" grpId="0" uiExpand="1">
            <p:bldSub>
              <a:bldChart bld="series"/>
            </p:bldSub>
          </p:bldGraphic>
          <p:bldP spid="45" grpId="0"/>
          <p:bldP spid="46" grpId="0"/>
          <p:bldGraphic spid="47" grpId="0" uiExpand="1">
            <p:bldSub>
              <a:bldChart bld="series"/>
            </p:bldSub>
          </p:bldGraphic>
          <p:bldP spid="48" grpId="0" animBg="1"/>
          <p:bldP spid="49" grpId="0" animBg="1"/>
          <p:bldP spid="50" grpId="0" animBg="1"/>
          <p:bldP spid="51" grpId="0"/>
          <p:bldP spid="5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0"/>
                                            <p:tgtEl>
                                              <p:spTgt spid="23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graphicEl>
                                                  <a:chart seriesIdx="0" categoryIdx="-4" bldStep="series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1000"/>
                                            <p:tgtEl>
                                              <p:spTgt spid="23">
                                                <p:graphicEl>
                                                  <a:chart seriesIdx="0" categoryIdx="-4" bldStep="series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1000"/>
                                            <p:tgtEl>
                                              <p:spTgt spid="44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graphicEl>
                                                  <a:chart seriesIdx="0" categoryIdx="-4" bldStep="series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1000"/>
                                            <p:tgtEl>
                                              <p:spTgt spid="44">
                                                <p:graphicEl>
                                                  <a:chart seriesIdx="0" categoryIdx="-4" bldStep="series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1000"/>
                                            <p:tgtEl>
                                              <p:spTgt spid="47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>
                                                <p:graphicEl>
                                                  <a:chart seriesIdx="0" categoryIdx="-4" bldStep="series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1000"/>
                                            <p:tgtEl>
                                              <p:spTgt spid="47">
                                                <p:graphicEl>
                                                  <a:chart seriesIdx="0" categoryIdx="-4" bldStep="series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23" grpId="0" uiExpand="1">
            <p:bldSub>
              <a:bldChart bld="series"/>
            </p:bldSub>
          </p:bldGraphic>
          <p:bldP spid="24" grpId="0"/>
          <p:bldP spid="26" grpId="0"/>
          <p:bldGraphic spid="44" grpId="0" uiExpand="1">
            <p:bldSub>
              <a:bldChart bld="series"/>
            </p:bldSub>
          </p:bldGraphic>
          <p:bldP spid="45" grpId="0"/>
          <p:bldP spid="46" grpId="0"/>
          <p:bldGraphic spid="47" grpId="0" uiExpand="1">
            <p:bldSub>
              <a:bldChart bld="series"/>
            </p:bldSub>
          </p:bldGraphic>
          <p:bldP spid="48" grpId="0" animBg="1"/>
          <p:bldP spid="49" grpId="0" animBg="1"/>
          <p:bldP spid="50" grpId="0" animBg="1"/>
          <p:bldP spid="51" grpId="0"/>
          <p:bldP spid="5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B2B61E0C-D561-AD2D-73F0-D4A79613B1C6}"/>
              </a:ext>
            </a:extLst>
          </p:cNvPr>
          <p:cNvGrpSpPr/>
          <p:nvPr/>
        </p:nvGrpSpPr>
        <p:grpSpPr>
          <a:xfrm>
            <a:off x="2237364" y="98971"/>
            <a:ext cx="7717272" cy="879983"/>
            <a:chOff x="2237364" y="98971"/>
            <a:chExt cx="7717272" cy="879983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9F0EFD1-1566-39AE-827F-793E3BF1882D}"/>
                </a:ext>
              </a:extLst>
            </p:cNvPr>
            <p:cNvSpPr txBox="1"/>
            <p:nvPr/>
          </p:nvSpPr>
          <p:spPr>
            <a:xfrm>
              <a:off x="2237364" y="197096"/>
              <a:ext cx="7717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rgbClr val="736A40"/>
                  </a:solidFill>
                  <a:latin typeface="Montserrat ExtraBold" pitchFamily="2" charset="0"/>
                </a:rPr>
                <a:t>C.E.E. actual</a:t>
              </a:r>
              <a:endParaRPr lang="es-SV" sz="2400" dirty="0">
                <a:solidFill>
                  <a:srgbClr val="736A40"/>
                </a:solidFill>
                <a:latin typeface="Montserrat ExtraBold" pitchFamily="2" charset="0"/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1EDB3739-AC3D-955D-2E15-34741B7F899B}"/>
                </a:ext>
              </a:extLst>
            </p:cNvPr>
            <p:cNvSpPr txBox="1"/>
            <p:nvPr/>
          </p:nvSpPr>
          <p:spPr>
            <a:xfrm>
              <a:off x="2305455" y="609622"/>
              <a:ext cx="7581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344F73"/>
                  </a:solidFill>
                  <a:latin typeface="Montserrat Light" pitchFamily="2" charset="0"/>
                </a:rPr>
                <a:t>Revalorización del inmueble</a:t>
              </a:r>
              <a:endParaRPr lang="es-SV" b="1" dirty="0">
                <a:solidFill>
                  <a:srgbClr val="344F73"/>
                </a:solidFill>
                <a:latin typeface="Montserrat Light" pitchFamily="2" charset="0"/>
              </a:endParaRPr>
            </a:p>
          </p:txBody>
        </p: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3D32A446-2CCC-6E83-D1B9-74E0D882C833}"/>
                </a:ext>
              </a:extLst>
            </p:cNvPr>
            <p:cNvCxnSpPr>
              <a:cxnSpLocks/>
            </p:cNvCxnSpPr>
            <p:nvPr/>
          </p:nvCxnSpPr>
          <p:spPr>
            <a:xfrm>
              <a:off x="2819400" y="98972"/>
              <a:ext cx="0" cy="854765"/>
            </a:xfrm>
            <a:prstGeom prst="line">
              <a:avLst/>
            </a:prstGeom>
            <a:ln w="28575" cap="rnd">
              <a:solidFill>
                <a:srgbClr val="736A4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5F8084E4-3602-D78E-6A47-F946AF28BF9E}"/>
                </a:ext>
              </a:extLst>
            </p:cNvPr>
            <p:cNvCxnSpPr>
              <a:cxnSpLocks/>
            </p:cNvCxnSpPr>
            <p:nvPr/>
          </p:nvCxnSpPr>
          <p:spPr>
            <a:xfrm>
              <a:off x="9380878" y="98971"/>
              <a:ext cx="0" cy="854765"/>
            </a:xfrm>
            <a:prstGeom prst="line">
              <a:avLst/>
            </a:prstGeom>
            <a:ln w="28575" cap="rnd">
              <a:solidFill>
                <a:srgbClr val="736A4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04E21C24-59BA-C544-5A24-ED10C5B58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367" y="1071287"/>
            <a:ext cx="3989568" cy="54917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4F982526-8044-1F95-72B6-7450DEAADAB5}"/>
              </a:ext>
            </a:extLst>
          </p:cNvPr>
          <p:cNvGrpSpPr/>
          <p:nvPr/>
        </p:nvGrpSpPr>
        <p:grpSpPr>
          <a:xfrm>
            <a:off x="6304502" y="1095397"/>
            <a:ext cx="3490128" cy="1803561"/>
            <a:chOff x="5181599" y="1587808"/>
            <a:chExt cx="3490128" cy="1803561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33A7F47B-4938-D771-EAA7-4D3E66D21836}"/>
                </a:ext>
              </a:extLst>
            </p:cNvPr>
            <p:cNvSpPr txBox="1"/>
            <p:nvPr/>
          </p:nvSpPr>
          <p:spPr>
            <a:xfrm>
              <a:off x="5181599" y="1587808"/>
              <a:ext cx="349012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u="sng" dirty="0">
                  <a:latin typeface="Montserrat ExtraBold" panose="00000900000000000000" pitchFamily="2" charset="0"/>
                </a:rPr>
                <a:t>Reducción de emisiones de CO2</a:t>
              </a:r>
            </a:p>
          </p:txBody>
        </p: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9A14112B-D760-2E12-B3CE-2CCDDDF046C9}"/>
                </a:ext>
              </a:extLst>
            </p:cNvPr>
            <p:cNvGrpSpPr/>
            <p:nvPr/>
          </p:nvGrpSpPr>
          <p:grpSpPr>
            <a:xfrm>
              <a:off x="5225142" y="1951898"/>
              <a:ext cx="3297535" cy="1439471"/>
              <a:chOff x="5225142" y="1951898"/>
              <a:chExt cx="3297535" cy="1439471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E7437073-4A1D-63D8-898D-049C38D34759}"/>
                  </a:ext>
                </a:extLst>
              </p:cNvPr>
              <p:cNvSpPr/>
              <p:nvPr/>
            </p:nvSpPr>
            <p:spPr>
              <a:xfrm>
                <a:off x="5225142" y="1959428"/>
                <a:ext cx="1135464" cy="602901"/>
              </a:xfrm>
              <a:prstGeom prst="rect">
                <a:avLst/>
              </a:prstGeom>
              <a:solidFill>
                <a:srgbClr val="FFC31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dirty="0">
                    <a:solidFill>
                      <a:sysClr val="windowText" lastClr="000000"/>
                    </a:solidFill>
                    <a:latin typeface="Montserrat ExtraBold" panose="00000900000000000000" pitchFamily="2" charset="0"/>
                  </a:rPr>
                  <a:t>76,2 E</a:t>
                </a:r>
              </a:p>
            </p:txBody>
          </p:sp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06318078-33CA-AE0C-F0FE-51BBAF648125}"/>
                  </a:ext>
                </a:extLst>
              </p:cNvPr>
              <p:cNvSpPr/>
              <p:nvPr/>
            </p:nvSpPr>
            <p:spPr>
              <a:xfrm>
                <a:off x="7387213" y="1951898"/>
                <a:ext cx="1135464" cy="602901"/>
              </a:xfrm>
              <a:prstGeom prst="rect">
                <a:avLst/>
              </a:prstGeom>
              <a:solidFill>
                <a:srgbClr val="FFFF1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dirty="0">
                    <a:solidFill>
                      <a:sysClr val="windowText" lastClr="000000"/>
                    </a:solidFill>
                    <a:latin typeface="Montserrat ExtraBold" panose="00000900000000000000" pitchFamily="2" charset="0"/>
                  </a:rPr>
                  <a:t>28,4 D</a:t>
                </a:r>
              </a:p>
            </p:txBody>
          </p:sp>
          <p:sp>
            <p:nvSpPr>
              <p:cNvPr id="16" name="Flecha: curvada hacia arriba 15">
                <a:extLst>
                  <a:ext uri="{FF2B5EF4-FFF2-40B4-BE49-F238E27FC236}">
                    <a16:creationId xmlns:a16="http://schemas.microsoft.com/office/drawing/2014/main" id="{0391628F-DB4D-A3FE-DB8E-545A91900047}"/>
                  </a:ext>
                </a:extLst>
              </p:cNvPr>
              <p:cNvSpPr/>
              <p:nvPr/>
            </p:nvSpPr>
            <p:spPr>
              <a:xfrm>
                <a:off x="6440993" y="2562330"/>
                <a:ext cx="946220" cy="452176"/>
              </a:xfrm>
              <a:prstGeom prst="curvedUp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C71DB4F5-0996-587D-F432-E9CB08E722D9}"/>
                  </a:ext>
                </a:extLst>
              </p:cNvPr>
              <p:cNvSpPr txBox="1"/>
              <p:nvPr/>
            </p:nvSpPr>
            <p:spPr>
              <a:xfrm>
                <a:off x="6453553" y="3022037"/>
                <a:ext cx="9462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>
                    <a:latin typeface="Montserrat ExtraBold" panose="00000900000000000000" pitchFamily="2" charset="0"/>
                  </a:rPr>
                  <a:t>-63%</a:t>
                </a:r>
              </a:p>
            </p:txBody>
          </p:sp>
        </p:grp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D4BA69ED-F270-7D72-D3C5-1F105150F8F7}"/>
              </a:ext>
            </a:extLst>
          </p:cNvPr>
          <p:cNvGrpSpPr/>
          <p:nvPr/>
        </p:nvGrpSpPr>
        <p:grpSpPr>
          <a:xfrm>
            <a:off x="6291942" y="3036509"/>
            <a:ext cx="3490128" cy="1760182"/>
            <a:chOff x="5181599" y="1599304"/>
            <a:chExt cx="3490128" cy="1792065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2F180296-E91D-0FB2-2228-915677292AEE}"/>
                </a:ext>
              </a:extLst>
            </p:cNvPr>
            <p:cNvSpPr txBox="1"/>
            <p:nvPr/>
          </p:nvSpPr>
          <p:spPr>
            <a:xfrm>
              <a:off x="5181599" y="1599304"/>
              <a:ext cx="3490128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u="sng" dirty="0">
                  <a:latin typeface="Montserrat ExtraBold" panose="00000900000000000000" pitchFamily="2" charset="0"/>
                </a:rPr>
                <a:t>Energía primaria no renovable</a:t>
              </a:r>
            </a:p>
          </p:txBody>
        </p: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597D23F2-D563-3656-9353-CBE602E1F48C}"/>
                </a:ext>
              </a:extLst>
            </p:cNvPr>
            <p:cNvGrpSpPr/>
            <p:nvPr/>
          </p:nvGrpSpPr>
          <p:grpSpPr>
            <a:xfrm>
              <a:off x="5225142" y="1951898"/>
              <a:ext cx="3297535" cy="1439471"/>
              <a:chOff x="5225142" y="1951898"/>
              <a:chExt cx="3297535" cy="1439471"/>
            </a:xfrm>
          </p:grpSpPr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A33FEB4B-26A5-D4F5-6C25-BB8454C3DF41}"/>
                  </a:ext>
                </a:extLst>
              </p:cNvPr>
              <p:cNvSpPr/>
              <p:nvPr/>
            </p:nvSpPr>
            <p:spPr>
              <a:xfrm>
                <a:off x="5225142" y="1959428"/>
                <a:ext cx="1135464" cy="602901"/>
              </a:xfrm>
              <a:prstGeom prst="rect">
                <a:avLst/>
              </a:prstGeom>
              <a:solidFill>
                <a:srgbClr val="FFC31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dirty="0">
                    <a:solidFill>
                      <a:sysClr val="windowText" lastClr="000000"/>
                    </a:solidFill>
                    <a:latin typeface="Montserrat ExtraBold" panose="00000900000000000000" pitchFamily="2" charset="0"/>
                  </a:rPr>
                  <a:t>359,7 F</a:t>
                </a:r>
              </a:p>
            </p:txBody>
          </p:sp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8170ED99-57A6-7008-B8C9-8237048FD1C3}"/>
                  </a:ext>
                </a:extLst>
              </p:cNvPr>
              <p:cNvSpPr/>
              <p:nvPr/>
            </p:nvSpPr>
            <p:spPr>
              <a:xfrm>
                <a:off x="7387213" y="1951898"/>
                <a:ext cx="1135464" cy="602901"/>
              </a:xfrm>
              <a:prstGeom prst="rect">
                <a:avLst/>
              </a:prstGeom>
              <a:solidFill>
                <a:srgbClr val="FFFF1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dirty="0">
                    <a:solidFill>
                      <a:sysClr val="windowText" lastClr="000000"/>
                    </a:solidFill>
                    <a:latin typeface="Montserrat ExtraBold" panose="00000900000000000000" pitchFamily="2" charset="0"/>
                  </a:rPr>
                  <a:t>134,0 D</a:t>
                </a:r>
              </a:p>
            </p:txBody>
          </p:sp>
          <p:sp>
            <p:nvSpPr>
              <p:cNvPr id="25" name="Flecha: curvada hacia arriba 24">
                <a:extLst>
                  <a:ext uri="{FF2B5EF4-FFF2-40B4-BE49-F238E27FC236}">
                    <a16:creationId xmlns:a16="http://schemas.microsoft.com/office/drawing/2014/main" id="{E13585CF-DAB9-0D52-5C59-C1443B7AEE4C}"/>
                  </a:ext>
                </a:extLst>
              </p:cNvPr>
              <p:cNvSpPr/>
              <p:nvPr/>
            </p:nvSpPr>
            <p:spPr>
              <a:xfrm>
                <a:off x="6440993" y="2562330"/>
                <a:ext cx="946220" cy="452176"/>
              </a:xfrm>
              <a:prstGeom prst="curvedUp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ADB1A6C1-774A-C791-6C88-FC10828A6D6F}"/>
                  </a:ext>
                </a:extLst>
              </p:cNvPr>
              <p:cNvSpPr txBox="1"/>
              <p:nvPr/>
            </p:nvSpPr>
            <p:spPr>
              <a:xfrm>
                <a:off x="6453553" y="3022037"/>
                <a:ext cx="9462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>
                    <a:latin typeface="Montserrat ExtraBold" panose="00000900000000000000" pitchFamily="2" charset="0"/>
                  </a:rPr>
                  <a:t>-63%</a:t>
                </a:r>
              </a:p>
            </p:txBody>
          </p:sp>
        </p:grp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E1212FC-A910-729B-8941-C849A570A4D4}"/>
              </a:ext>
            </a:extLst>
          </p:cNvPr>
          <p:cNvGrpSpPr/>
          <p:nvPr/>
        </p:nvGrpSpPr>
        <p:grpSpPr>
          <a:xfrm>
            <a:off x="6279382" y="4885458"/>
            <a:ext cx="3490128" cy="1775446"/>
            <a:chOff x="5181599" y="1615923"/>
            <a:chExt cx="3490128" cy="1775446"/>
          </a:xfrm>
        </p:grpSpPr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012F4D93-4B23-5F91-3712-AF16AE855B35}"/>
                </a:ext>
              </a:extLst>
            </p:cNvPr>
            <p:cNvSpPr txBox="1"/>
            <p:nvPr/>
          </p:nvSpPr>
          <p:spPr>
            <a:xfrm>
              <a:off x="5181599" y="1615923"/>
              <a:ext cx="349012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u="sng" dirty="0">
                  <a:latin typeface="Montserrat ExtraBold" panose="00000900000000000000" pitchFamily="2" charset="0"/>
                </a:rPr>
                <a:t>Energía primaria no renovable</a:t>
              </a:r>
            </a:p>
          </p:txBody>
        </p: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9A71342A-80BB-093C-5D04-265122B9BE55}"/>
                </a:ext>
              </a:extLst>
            </p:cNvPr>
            <p:cNvGrpSpPr/>
            <p:nvPr/>
          </p:nvGrpSpPr>
          <p:grpSpPr>
            <a:xfrm>
              <a:off x="5225142" y="1951898"/>
              <a:ext cx="3297535" cy="1439471"/>
              <a:chOff x="5225142" y="1951898"/>
              <a:chExt cx="3297535" cy="1439471"/>
            </a:xfrm>
          </p:grpSpPr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5990106E-50CE-85C9-9082-95BABAA0BBA1}"/>
                  </a:ext>
                </a:extLst>
              </p:cNvPr>
              <p:cNvSpPr/>
              <p:nvPr/>
            </p:nvSpPr>
            <p:spPr>
              <a:xfrm>
                <a:off x="5225142" y="1959428"/>
                <a:ext cx="1135464" cy="602901"/>
              </a:xfrm>
              <a:prstGeom prst="rect">
                <a:avLst/>
              </a:prstGeom>
              <a:solidFill>
                <a:srgbClr val="FFC31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dirty="0">
                    <a:solidFill>
                      <a:sysClr val="windowText" lastClr="000000"/>
                    </a:solidFill>
                    <a:latin typeface="Montserrat ExtraBold" panose="00000900000000000000" pitchFamily="2" charset="0"/>
                  </a:rPr>
                  <a:t>204,5 F</a:t>
                </a:r>
              </a:p>
            </p:txBody>
          </p:sp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035223D7-8437-EFB3-5750-CB28BDBE3882}"/>
                  </a:ext>
                </a:extLst>
              </p:cNvPr>
              <p:cNvSpPr/>
              <p:nvPr/>
            </p:nvSpPr>
            <p:spPr>
              <a:xfrm>
                <a:off x="7387213" y="1951898"/>
                <a:ext cx="1135464" cy="602901"/>
              </a:xfrm>
              <a:prstGeom prst="rect">
                <a:avLst/>
              </a:prstGeom>
              <a:solidFill>
                <a:srgbClr val="FFFF1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dirty="0">
                    <a:solidFill>
                      <a:sysClr val="windowText" lastClr="000000"/>
                    </a:solidFill>
                    <a:latin typeface="Montserrat ExtraBold" panose="00000900000000000000" pitchFamily="2" charset="0"/>
                  </a:rPr>
                  <a:t>100,0 D</a:t>
                </a:r>
              </a:p>
            </p:txBody>
          </p:sp>
          <p:sp>
            <p:nvSpPr>
              <p:cNvPr id="32" name="Flecha: curvada hacia arriba 31">
                <a:extLst>
                  <a:ext uri="{FF2B5EF4-FFF2-40B4-BE49-F238E27FC236}">
                    <a16:creationId xmlns:a16="http://schemas.microsoft.com/office/drawing/2014/main" id="{ECFCE8C8-2380-232B-8796-7035FD0467BD}"/>
                  </a:ext>
                </a:extLst>
              </p:cNvPr>
              <p:cNvSpPr/>
              <p:nvPr/>
            </p:nvSpPr>
            <p:spPr>
              <a:xfrm>
                <a:off x="6440993" y="2562330"/>
                <a:ext cx="946220" cy="452176"/>
              </a:xfrm>
              <a:prstGeom prst="curvedUp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932C3451-4EE9-A6D3-CD10-A838CE2F5E6B}"/>
                  </a:ext>
                </a:extLst>
              </p:cNvPr>
              <p:cNvSpPr txBox="1"/>
              <p:nvPr/>
            </p:nvSpPr>
            <p:spPr>
              <a:xfrm>
                <a:off x="6453553" y="3022037"/>
                <a:ext cx="9462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>
                    <a:latin typeface="Montserrat ExtraBold" panose="00000900000000000000" pitchFamily="2" charset="0"/>
                  </a:rPr>
                  <a:t>-51,2%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117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D5FF9-59F3-6D4B-04A2-C21BA2D35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06FB06F3-20C7-DAE1-7E55-7460460DE5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1" r="14006"/>
          <a:stretch/>
        </p:blipFill>
        <p:spPr>
          <a:xfrm>
            <a:off x="245851" y="3716338"/>
            <a:ext cx="3951890" cy="250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2A9725C5-52AB-BF2B-3C96-83ACAE4315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" b="9631"/>
          <a:stretch/>
        </p:blipFill>
        <p:spPr>
          <a:xfrm>
            <a:off x="4618268" y="3716338"/>
            <a:ext cx="3084544" cy="250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099D202C-0A15-5625-2E01-E3A5273E10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r="6697"/>
          <a:stretch/>
        </p:blipFill>
        <p:spPr>
          <a:xfrm>
            <a:off x="8123339" y="3716338"/>
            <a:ext cx="3373336" cy="250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2855D469-DA24-6331-965D-A0F0FF94DBEB}"/>
              </a:ext>
            </a:extLst>
          </p:cNvPr>
          <p:cNvGrpSpPr/>
          <p:nvPr/>
        </p:nvGrpSpPr>
        <p:grpSpPr>
          <a:xfrm>
            <a:off x="245851" y="5459506"/>
            <a:ext cx="3951890" cy="757144"/>
            <a:chOff x="695325" y="5459506"/>
            <a:chExt cx="3373336" cy="757144"/>
          </a:xfrm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C306AA31-F4D9-C476-6D52-B36AE0414716}"/>
                </a:ext>
              </a:extLst>
            </p:cNvPr>
            <p:cNvSpPr/>
            <p:nvPr/>
          </p:nvSpPr>
          <p:spPr>
            <a:xfrm>
              <a:off x="695325" y="5459506"/>
              <a:ext cx="3373336" cy="757144"/>
            </a:xfrm>
            <a:prstGeom prst="rect">
              <a:avLst/>
            </a:prstGeom>
            <a:solidFill>
              <a:srgbClr val="26465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366CD19A-948D-F58D-3BAF-8644E2C92D2E}"/>
                </a:ext>
              </a:extLst>
            </p:cNvPr>
            <p:cNvSpPr txBox="1"/>
            <p:nvPr/>
          </p:nvSpPr>
          <p:spPr>
            <a:xfrm>
              <a:off x="788675" y="5530301"/>
              <a:ext cx="314605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500" b="1" dirty="0">
                  <a:solidFill>
                    <a:srgbClr val="F5F5F5"/>
                  </a:solidFill>
                  <a:latin typeface="Montserrat ExtraBold" pitchFamily="2" charset="0"/>
                </a:rPr>
                <a:t>Ventanas</a:t>
              </a:r>
              <a:r>
                <a:rPr lang="es-ES" sz="1400" b="1" dirty="0">
                  <a:solidFill>
                    <a:srgbClr val="F5F5F5"/>
                  </a:solidFill>
                  <a:latin typeface="Montserrat ExtraBold" pitchFamily="2" charset="0"/>
                </a:rPr>
                <a:t> de triple cristal con argón</a:t>
              </a: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297D63CE-C1E4-70A7-F8CD-AEF2C04717AA}"/>
                </a:ext>
              </a:extLst>
            </p:cNvPr>
            <p:cNvSpPr txBox="1"/>
            <p:nvPr/>
          </p:nvSpPr>
          <p:spPr>
            <a:xfrm>
              <a:off x="783420" y="5770412"/>
              <a:ext cx="273640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00" dirty="0">
                  <a:solidFill>
                    <a:srgbClr val="F5F5F5"/>
                  </a:solidFill>
                  <a:latin typeface="Lato" panose="020F0502020204030203" pitchFamily="34" charset="0"/>
                </a:rPr>
                <a:t>Mejora el aislamiento de los cerramientos</a:t>
              </a:r>
              <a:endParaRPr lang="es-SV" sz="1300" dirty="0">
                <a:solidFill>
                  <a:srgbClr val="F5F5F5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8020F42A-196B-89FD-7EB1-3DFF185D9542}"/>
              </a:ext>
            </a:extLst>
          </p:cNvPr>
          <p:cNvGrpSpPr/>
          <p:nvPr/>
        </p:nvGrpSpPr>
        <p:grpSpPr>
          <a:xfrm>
            <a:off x="4618268" y="5459506"/>
            <a:ext cx="3073530" cy="757144"/>
            <a:chOff x="4398318" y="5459506"/>
            <a:chExt cx="3373336" cy="757144"/>
          </a:xfrm>
        </p:grpSpPr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D9912266-E5CE-51C4-1292-A949E61A384C}"/>
                </a:ext>
              </a:extLst>
            </p:cNvPr>
            <p:cNvSpPr/>
            <p:nvPr/>
          </p:nvSpPr>
          <p:spPr>
            <a:xfrm>
              <a:off x="4398318" y="5459506"/>
              <a:ext cx="3373336" cy="757144"/>
            </a:xfrm>
            <a:prstGeom prst="rect">
              <a:avLst/>
            </a:prstGeom>
            <a:solidFill>
              <a:srgbClr val="26465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09BF57CF-4C8A-5F19-3C05-86E7B453F5AE}"/>
                </a:ext>
              </a:extLst>
            </p:cNvPr>
            <p:cNvSpPr txBox="1"/>
            <p:nvPr/>
          </p:nvSpPr>
          <p:spPr>
            <a:xfrm>
              <a:off x="4552642" y="5530300"/>
              <a:ext cx="22558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>
                  <a:solidFill>
                    <a:srgbClr val="F5F5F5"/>
                  </a:solidFill>
                  <a:latin typeface="Montserrat ExtraBold" pitchFamily="2" charset="0"/>
                </a:rPr>
                <a:t>Trasdosado interior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9DF94294-9201-6DC0-7F17-E8E2A3D92396}"/>
                </a:ext>
              </a:extLst>
            </p:cNvPr>
            <p:cNvSpPr txBox="1"/>
            <p:nvPr/>
          </p:nvSpPr>
          <p:spPr>
            <a:xfrm>
              <a:off x="4552642" y="5770412"/>
              <a:ext cx="28927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solidFill>
                    <a:srgbClr val="F5F5F5"/>
                  </a:solidFill>
                  <a:latin typeface="Lato" panose="020F0502020204030203" pitchFamily="34" charset="0"/>
                </a:rPr>
                <a:t>Con lana de roca y placas de pladur</a:t>
              </a:r>
              <a:endParaRPr lang="es-SV" sz="1200" dirty="0">
                <a:solidFill>
                  <a:srgbClr val="F5F5F5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030C7812-2DA5-7EFB-E3F3-4E73FE701D5B}"/>
              </a:ext>
            </a:extLst>
          </p:cNvPr>
          <p:cNvGrpSpPr/>
          <p:nvPr/>
        </p:nvGrpSpPr>
        <p:grpSpPr>
          <a:xfrm>
            <a:off x="8123339" y="5459506"/>
            <a:ext cx="3499114" cy="757144"/>
            <a:chOff x="8123339" y="5459506"/>
            <a:chExt cx="3499114" cy="757144"/>
          </a:xfrm>
        </p:grpSpPr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BF57896D-C0AE-0267-3D3A-AB17A65F6C6F}"/>
                </a:ext>
              </a:extLst>
            </p:cNvPr>
            <p:cNvSpPr/>
            <p:nvPr/>
          </p:nvSpPr>
          <p:spPr>
            <a:xfrm>
              <a:off x="8123339" y="5459506"/>
              <a:ext cx="3373336" cy="757144"/>
            </a:xfrm>
            <a:prstGeom prst="rect">
              <a:avLst/>
            </a:prstGeom>
            <a:solidFill>
              <a:srgbClr val="26465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D0ABEFF6-E1B9-2CC6-05CE-5D39CB16F884}"/>
                </a:ext>
              </a:extLst>
            </p:cNvPr>
            <p:cNvSpPr txBox="1"/>
            <p:nvPr/>
          </p:nvSpPr>
          <p:spPr>
            <a:xfrm>
              <a:off x="8249119" y="5530299"/>
              <a:ext cx="15760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>
                  <a:solidFill>
                    <a:srgbClr val="F5F5F5"/>
                  </a:solidFill>
                  <a:latin typeface="Montserrat ExtraBold" pitchFamily="2" charset="0"/>
                </a:rPr>
                <a:t>Suelo radiante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837BCF26-46A8-661A-E741-765434EC28BF}"/>
                </a:ext>
              </a:extLst>
            </p:cNvPr>
            <p:cNvSpPr txBox="1"/>
            <p:nvPr/>
          </p:nvSpPr>
          <p:spPr>
            <a:xfrm>
              <a:off x="8249118" y="5770412"/>
              <a:ext cx="33733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solidFill>
                    <a:srgbClr val="F5F5F5"/>
                  </a:solidFill>
                  <a:latin typeface="Lato" panose="020F0502020204030203" pitchFamily="34" charset="0"/>
                </a:rPr>
                <a:t>Caldera de gas y distribución de tubería</a:t>
              </a:r>
              <a:endParaRPr lang="es-SV" sz="1200" dirty="0">
                <a:solidFill>
                  <a:srgbClr val="F5F5F5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F2B88923-EA58-A674-F9B3-7915910D16C5}"/>
              </a:ext>
            </a:extLst>
          </p:cNvPr>
          <p:cNvGrpSpPr/>
          <p:nvPr/>
        </p:nvGrpSpPr>
        <p:grpSpPr>
          <a:xfrm>
            <a:off x="2237364" y="98971"/>
            <a:ext cx="7717272" cy="879983"/>
            <a:chOff x="2237364" y="98971"/>
            <a:chExt cx="7717272" cy="879983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528C422-85CC-1D1F-7084-342C4FF40F8D}"/>
                </a:ext>
              </a:extLst>
            </p:cNvPr>
            <p:cNvSpPr txBox="1"/>
            <p:nvPr/>
          </p:nvSpPr>
          <p:spPr>
            <a:xfrm>
              <a:off x="2237364" y="197096"/>
              <a:ext cx="7717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rgbClr val="736A40"/>
                  </a:solidFill>
                  <a:latin typeface="Montserrat ExtraBold" pitchFamily="2" charset="0"/>
                </a:rPr>
                <a:t>Análisis de rentabilidad de la reforma</a:t>
              </a:r>
              <a:endParaRPr lang="es-SV" sz="2400" dirty="0">
                <a:solidFill>
                  <a:srgbClr val="736A40"/>
                </a:solidFill>
                <a:latin typeface="Montserrat ExtraBold" pitchFamily="2" charset="0"/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63BCC1E7-4E28-5882-9D03-FBCBD26B7CDE}"/>
                </a:ext>
              </a:extLst>
            </p:cNvPr>
            <p:cNvSpPr txBox="1"/>
            <p:nvPr/>
          </p:nvSpPr>
          <p:spPr>
            <a:xfrm>
              <a:off x="2305455" y="609622"/>
              <a:ext cx="7581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344F73"/>
                  </a:solidFill>
                  <a:latin typeface="Montserrat Light" pitchFamily="2" charset="0"/>
                </a:rPr>
                <a:t>Cálculo de VAN y TIR teniendo en cuenta la revalorización</a:t>
              </a:r>
              <a:endParaRPr lang="es-SV" b="1" dirty="0">
                <a:solidFill>
                  <a:srgbClr val="344F73"/>
                </a:solidFill>
                <a:latin typeface="Montserrat Light" pitchFamily="2" charset="0"/>
              </a:endParaRPr>
            </a:p>
          </p:txBody>
        </p: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8F88AF25-1BF9-D7B9-35CB-EB90E8DD4412}"/>
                </a:ext>
              </a:extLst>
            </p:cNvPr>
            <p:cNvCxnSpPr>
              <a:cxnSpLocks/>
            </p:cNvCxnSpPr>
            <p:nvPr/>
          </p:nvCxnSpPr>
          <p:spPr>
            <a:xfrm>
              <a:off x="2819400" y="98972"/>
              <a:ext cx="0" cy="854765"/>
            </a:xfrm>
            <a:prstGeom prst="line">
              <a:avLst/>
            </a:prstGeom>
            <a:ln w="28575" cap="rnd">
              <a:solidFill>
                <a:srgbClr val="736A4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5F27174E-592F-5B53-02EA-CCAE652A4073}"/>
                </a:ext>
              </a:extLst>
            </p:cNvPr>
            <p:cNvCxnSpPr>
              <a:cxnSpLocks/>
            </p:cNvCxnSpPr>
            <p:nvPr/>
          </p:nvCxnSpPr>
          <p:spPr>
            <a:xfrm>
              <a:off x="9380878" y="98971"/>
              <a:ext cx="0" cy="854765"/>
            </a:xfrm>
            <a:prstGeom prst="line">
              <a:avLst/>
            </a:prstGeom>
            <a:ln w="28575" cap="rnd">
              <a:solidFill>
                <a:srgbClr val="736A4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9AA334FD-95FA-83DF-F6C3-51A5585F7291}"/>
              </a:ext>
            </a:extLst>
          </p:cNvPr>
          <p:cNvCxnSpPr/>
          <p:nvPr/>
        </p:nvCxnSpPr>
        <p:spPr>
          <a:xfrm>
            <a:off x="0" y="3523590"/>
            <a:ext cx="12192000" cy="0"/>
          </a:xfrm>
          <a:prstGeom prst="line">
            <a:avLst/>
          </a:prstGeom>
          <a:ln w="41275" cap="rnd">
            <a:solidFill>
              <a:srgbClr val="F8E8D9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0C79587-BA44-3907-0FCA-28933C043F71}"/>
              </a:ext>
            </a:extLst>
          </p:cNvPr>
          <p:cNvSpPr txBox="1"/>
          <p:nvPr/>
        </p:nvSpPr>
        <p:spPr>
          <a:xfrm>
            <a:off x="10289512" y="6358317"/>
            <a:ext cx="102141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344F73"/>
                </a:solidFill>
                <a:latin typeface="Montserrat ExtraBold" panose="00000900000000000000" pitchFamily="2" charset="0"/>
              </a:rPr>
              <a:t>-44,3%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C9BA296-53B0-19A5-F329-7386F39BADE0}"/>
              </a:ext>
            </a:extLst>
          </p:cNvPr>
          <p:cNvSpPr txBox="1"/>
          <p:nvPr/>
        </p:nvSpPr>
        <p:spPr>
          <a:xfrm>
            <a:off x="8359466" y="6342890"/>
            <a:ext cx="102141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736A40"/>
                </a:solidFill>
                <a:latin typeface="Montserrat ExtraBold" panose="00000900000000000000" pitchFamily="2" charset="0"/>
              </a:rPr>
              <a:t>-27%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DF62D894-2412-382F-5482-F81B19A8F860}"/>
              </a:ext>
            </a:extLst>
          </p:cNvPr>
          <p:cNvSpPr txBox="1"/>
          <p:nvPr/>
        </p:nvSpPr>
        <p:spPr>
          <a:xfrm>
            <a:off x="5585294" y="6338425"/>
            <a:ext cx="102141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736A40"/>
                </a:solidFill>
                <a:latin typeface="Montserrat ExtraBold" panose="00000900000000000000" pitchFamily="2" charset="0"/>
              </a:rPr>
              <a:t>-7,7%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0AA4B5BE-D8FC-AFB8-EDA3-FB12A643D2F1}"/>
              </a:ext>
            </a:extLst>
          </p:cNvPr>
          <p:cNvSpPr txBox="1"/>
          <p:nvPr/>
        </p:nvSpPr>
        <p:spPr>
          <a:xfrm>
            <a:off x="1441207" y="6358317"/>
            <a:ext cx="102141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736A40"/>
                </a:solidFill>
                <a:latin typeface="Montserrat ExtraBold" panose="00000900000000000000" pitchFamily="2" charset="0"/>
              </a:rPr>
              <a:t>-10,1%</a:t>
            </a:r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5AE5D1BD-F0D6-4984-8426-58D85E3BE345}"/>
              </a:ext>
            </a:extLst>
          </p:cNvPr>
          <p:cNvCxnSpPr>
            <a:cxnSpLocks/>
          </p:cNvCxnSpPr>
          <p:nvPr/>
        </p:nvCxnSpPr>
        <p:spPr>
          <a:xfrm flipV="1">
            <a:off x="4387158" y="978954"/>
            <a:ext cx="0" cy="5858950"/>
          </a:xfrm>
          <a:prstGeom prst="line">
            <a:avLst/>
          </a:prstGeom>
          <a:ln w="41275" cap="rnd">
            <a:solidFill>
              <a:srgbClr val="F8E8D9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0B74A18-A67A-20E1-97A8-A8DAD008FFA5}"/>
              </a:ext>
            </a:extLst>
          </p:cNvPr>
          <p:cNvCxnSpPr>
            <a:cxnSpLocks/>
          </p:cNvCxnSpPr>
          <p:nvPr/>
        </p:nvCxnSpPr>
        <p:spPr>
          <a:xfrm flipV="1">
            <a:off x="7976093" y="978954"/>
            <a:ext cx="0" cy="6010377"/>
          </a:xfrm>
          <a:prstGeom prst="line">
            <a:avLst/>
          </a:prstGeom>
          <a:ln w="41275" cap="rnd">
            <a:solidFill>
              <a:srgbClr val="F8E8D9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35B7AAE3-5DC9-C258-4891-159C327067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1726025"/>
              </p:ext>
            </p:extLst>
          </p:nvPr>
        </p:nvGraphicFramePr>
        <p:xfrm>
          <a:off x="507460" y="1334249"/>
          <a:ext cx="3595989" cy="2069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:a16="http://schemas.microsoft.com/office/drawing/2014/main" id="{C6AB7756-AC9F-8864-40B4-5A1A55D31D64}"/>
              </a:ext>
            </a:extLst>
          </p:cNvPr>
          <p:cNvSpPr txBox="1"/>
          <p:nvPr/>
        </p:nvSpPr>
        <p:spPr>
          <a:xfrm rot="16200000">
            <a:off x="166867" y="2940307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rgbClr val="2A9D8F"/>
                </a:solidFill>
                <a:latin typeface="Montserrat ExtraBold" pitchFamily="2" charset="0"/>
              </a:rPr>
              <a:t>VAN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C90C301-2F12-1554-5B07-B66144656A70}"/>
              </a:ext>
            </a:extLst>
          </p:cNvPr>
          <p:cNvSpPr txBox="1"/>
          <p:nvPr/>
        </p:nvSpPr>
        <p:spPr>
          <a:xfrm>
            <a:off x="3357818" y="1086440"/>
            <a:ext cx="66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rgbClr val="2A9D8F"/>
                </a:solidFill>
                <a:latin typeface="Montserrat ExtraBold" pitchFamily="2" charset="0"/>
              </a:rPr>
              <a:t>Años</a:t>
            </a:r>
          </a:p>
        </p:txBody>
      </p:sp>
      <p:graphicFrame>
        <p:nvGraphicFramePr>
          <p:cNvPr id="44" name="Gráfico 43">
            <a:extLst>
              <a:ext uri="{FF2B5EF4-FFF2-40B4-BE49-F238E27FC236}">
                <a16:creationId xmlns:a16="http://schemas.microsoft.com/office/drawing/2014/main" id="{280E7952-0A4B-EF38-FB3A-CFB1E6430B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2536616"/>
              </p:ext>
            </p:extLst>
          </p:nvPr>
        </p:nvGraphicFramePr>
        <p:xfrm>
          <a:off x="4557122" y="1314629"/>
          <a:ext cx="3308791" cy="2039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5" name="CuadroTexto 44">
            <a:extLst>
              <a:ext uri="{FF2B5EF4-FFF2-40B4-BE49-F238E27FC236}">
                <a16:creationId xmlns:a16="http://schemas.microsoft.com/office/drawing/2014/main" id="{CEC6E76A-045F-9E9A-4997-78D2C2754196}"/>
              </a:ext>
            </a:extLst>
          </p:cNvPr>
          <p:cNvSpPr txBox="1"/>
          <p:nvPr/>
        </p:nvSpPr>
        <p:spPr>
          <a:xfrm rot="16200000">
            <a:off x="4136131" y="2837306"/>
            <a:ext cx="757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2A9D8F"/>
                </a:solidFill>
                <a:latin typeface="Montserrat ExtraBold" pitchFamily="2" charset="0"/>
              </a:rPr>
              <a:t>VAN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4DFC77C6-0F22-873F-4486-83B0E454631E}"/>
              </a:ext>
            </a:extLst>
          </p:cNvPr>
          <p:cNvSpPr txBox="1"/>
          <p:nvPr/>
        </p:nvSpPr>
        <p:spPr>
          <a:xfrm>
            <a:off x="7105017" y="1049292"/>
            <a:ext cx="760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2A9D8F"/>
                </a:solidFill>
                <a:latin typeface="Montserrat ExtraBold" pitchFamily="2" charset="0"/>
              </a:rPr>
              <a:t>Años</a:t>
            </a:r>
          </a:p>
        </p:txBody>
      </p:sp>
      <p:graphicFrame>
        <p:nvGraphicFramePr>
          <p:cNvPr id="47" name="Gráfico 46">
            <a:extLst>
              <a:ext uri="{FF2B5EF4-FFF2-40B4-BE49-F238E27FC236}">
                <a16:creationId xmlns:a16="http://schemas.microsoft.com/office/drawing/2014/main" id="{0B63D9A7-3D5F-9894-2275-7DEDE76722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2780132"/>
              </p:ext>
            </p:extLst>
          </p:nvPr>
        </p:nvGraphicFramePr>
        <p:xfrm>
          <a:off x="8490607" y="1264642"/>
          <a:ext cx="3308791" cy="2039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8" name="CuadroTexto 47">
            <a:extLst>
              <a:ext uri="{FF2B5EF4-FFF2-40B4-BE49-F238E27FC236}">
                <a16:creationId xmlns:a16="http://schemas.microsoft.com/office/drawing/2014/main" id="{D12C4B5E-9D3E-6D72-CF13-BD78911B1270}"/>
              </a:ext>
            </a:extLst>
          </p:cNvPr>
          <p:cNvSpPr txBox="1"/>
          <p:nvPr/>
        </p:nvSpPr>
        <p:spPr>
          <a:xfrm>
            <a:off x="1212816" y="1065140"/>
            <a:ext cx="1322885" cy="323165"/>
          </a:xfrm>
          <a:prstGeom prst="rect">
            <a:avLst/>
          </a:prstGeom>
          <a:solidFill>
            <a:srgbClr val="B5C8D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500" dirty="0">
                <a:solidFill>
                  <a:srgbClr val="736A40"/>
                </a:solidFill>
                <a:latin typeface="Montserrat ExtraBold" panose="00000900000000000000" pitchFamily="2" charset="0"/>
              </a:rPr>
              <a:t>TIR: 10,00%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77AD6B72-727F-A0CE-62C3-342F202D342A}"/>
              </a:ext>
            </a:extLst>
          </p:cNvPr>
          <p:cNvSpPr txBox="1"/>
          <p:nvPr/>
        </p:nvSpPr>
        <p:spPr>
          <a:xfrm>
            <a:off x="5160843" y="1076161"/>
            <a:ext cx="1322885" cy="323165"/>
          </a:xfrm>
          <a:prstGeom prst="rect">
            <a:avLst/>
          </a:prstGeom>
          <a:solidFill>
            <a:srgbClr val="B5C8D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500" dirty="0">
                <a:solidFill>
                  <a:srgbClr val="736A40"/>
                </a:solidFill>
                <a:latin typeface="Montserrat ExtraBold" panose="00000900000000000000" pitchFamily="2" charset="0"/>
              </a:rPr>
              <a:t>TIR: +100%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409A75DB-BF03-2EFB-5B19-48B93F896BD4}"/>
              </a:ext>
            </a:extLst>
          </p:cNvPr>
          <p:cNvSpPr txBox="1"/>
          <p:nvPr/>
        </p:nvSpPr>
        <p:spPr>
          <a:xfrm>
            <a:off x="9037155" y="1049292"/>
            <a:ext cx="1322885" cy="323165"/>
          </a:xfrm>
          <a:prstGeom prst="rect">
            <a:avLst/>
          </a:prstGeom>
          <a:solidFill>
            <a:srgbClr val="B5C8D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500" dirty="0">
                <a:solidFill>
                  <a:srgbClr val="736A40"/>
                </a:solidFill>
                <a:latin typeface="Montserrat ExtraBold" panose="00000900000000000000" pitchFamily="2" charset="0"/>
              </a:rPr>
              <a:t>TIR: 25,30%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986BA3FC-A7C6-B150-CFB1-DB0FF1314686}"/>
              </a:ext>
            </a:extLst>
          </p:cNvPr>
          <p:cNvSpPr txBox="1"/>
          <p:nvPr/>
        </p:nvSpPr>
        <p:spPr>
          <a:xfrm rot="16200000">
            <a:off x="8048199" y="2820030"/>
            <a:ext cx="757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2A9D8F"/>
                </a:solidFill>
                <a:latin typeface="Montserrat ExtraBold" pitchFamily="2" charset="0"/>
              </a:rPr>
              <a:t>VAN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19F02734-3A58-69DC-701F-A7FBA28A87B4}"/>
              </a:ext>
            </a:extLst>
          </p:cNvPr>
          <p:cNvSpPr txBox="1"/>
          <p:nvPr/>
        </p:nvSpPr>
        <p:spPr>
          <a:xfrm>
            <a:off x="11017085" y="1032016"/>
            <a:ext cx="760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2A9D8F"/>
                </a:solidFill>
                <a:latin typeface="Montserrat ExtraBold" pitchFamily="2" charset="0"/>
              </a:rPr>
              <a:t>Años</a:t>
            </a:r>
          </a:p>
        </p:txBody>
      </p:sp>
    </p:spTree>
    <p:extLst>
      <p:ext uri="{BB962C8B-B14F-4D97-AF65-F5344CB8AC3E}">
        <p14:creationId xmlns:p14="http://schemas.microsoft.com/office/powerpoint/2010/main" val="418744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23" grpId="0">
            <p:bldAsOne/>
          </p:bldGraphic>
          <p:bldGraphic spid="44" grpId="0">
            <p:bldAsOne/>
          </p:bldGraphic>
          <p:bldGraphic spid="47" grpId="0">
            <p:bldAsOne/>
          </p:bldGraphic>
          <p:bldP spid="48" grpId="0" animBg="1"/>
          <p:bldP spid="49" grpId="0" animBg="1"/>
          <p:bldP spid="5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23" grpId="0">
            <p:bldAsOne/>
          </p:bldGraphic>
          <p:bldGraphic spid="44" grpId="0">
            <p:bldAsOne/>
          </p:bldGraphic>
          <p:bldGraphic spid="47" grpId="0">
            <p:bldAsOne/>
          </p:bldGraphic>
          <p:bldP spid="48" grpId="0" animBg="1"/>
          <p:bldP spid="49" grpId="0" animBg="1"/>
          <p:bldP spid="50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891EDFB-0DE0-2238-5A3C-1435AC63B612}"/>
              </a:ext>
            </a:extLst>
          </p:cNvPr>
          <p:cNvSpPr txBox="1"/>
          <p:nvPr/>
        </p:nvSpPr>
        <p:spPr>
          <a:xfrm>
            <a:off x="4400996" y="3420312"/>
            <a:ext cx="338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344F73"/>
                </a:solidFill>
                <a:latin typeface="Montserrat Light" pitchFamily="2" charset="0"/>
              </a:rPr>
              <a:t>¿Preguntas o Comentarios?</a:t>
            </a:r>
            <a:endParaRPr lang="es-SV" dirty="0">
              <a:solidFill>
                <a:srgbClr val="344F73"/>
              </a:solidFill>
              <a:latin typeface="Montserrat Light" pitchFamily="2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BEAA9963-8DFC-D721-F767-8D3936A52E19}"/>
              </a:ext>
            </a:extLst>
          </p:cNvPr>
          <p:cNvGrpSpPr/>
          <p:nvPr/>
        </p:nvGrpSpPr>
        <p:grpSpPr>
          <a:xfrm>
            <a:off x="2819400" y="2991712"/>
            <a:ext cx="6548718" cy="713513"/>
            <a:chOff x="2823882" y="191362"/>
            <a:chExt cx="6548718" cy="713513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03D79D6F-C996-9474-8354-117DAA776FA9}"/>
                </a:ext>
              </a:extLst>
            </p:cNvPr>
            <p:cNvSpPr txBox="1"/>
            <p:nvPr/>
          </p:nvSpPr>
          <p:spPr>
            <a:xfrm>
              <a:off x="3191220" y="191362"/>
              <a:ext cx="58096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800" dirty="0">
                  <a:solidFill>
                    <a:srgbClr val="736A40"/>
                  </a:solidFill>
                  <a:latin typeface="Montserrat ExtraBold" pitchFamily="2" charset="0"/>
                </a:rPr>
                <a:t>GRACIAS POR SU ATENCIÓN</a:t>
              </a:r>
              <a:endParaRPr lang="es-SV" sz="2800" dirty="0">
                <a:solidFill>
                  <a:srgbClr val="736A40"/>
                </a:solidFill>
                <a:latin typeface="Montserrat ExtraBold" pitchFamily="2" charset="0"/>
              </a:endParaRPr>
            </a:p>
          </p:txBody>
        </p: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E0A58C86-9EA9-3967-CB95-663118FF37D2}"/>
                </a:ext>
              </a:extLst>
            </p:cNvPr>
            <p:cNvCxnSpPr>
              <a:cxnSpLocks/>
            </p:cNvCxnSpPr>
            <p:nvPr/>
          </p:nvCxnSpPr>
          <p:spPr>
            <a:xfrm>
              <a:off x="2823882" y="295275"/>
              <a:ext cx="0" cy="609600"/>
            </a:xfrm>
            <a:prstGeom prst="line">
              <a:avLst/>
            </a:prstGeom>
            <a:ln w="25400">
              <a:solidFill>
                <a:srgbClr val="736A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6E92B372-B044-9C5E-B923-A7DA3887AFD7}"/>
                </a:ext>
              </a:extLst>
            </p:cNvPr>
            <p:cNvCxnSpPr>
              <a:cxnSpLocks/>
            </p:cNvCxnSpPr>
            <p:nvPr/>
          </p:nvCxnSpPr>
          <p:spPr>
            <a:xfrm>
              <a:off x="9372600" y="295275"/>
              <a:ext cx="0" cy="609600"/>
            </a:xfrm>
            <a:prstGeom prst="line">
              <a:avLst/>
            </a:prstGeom>
            <a:ln w="25400">
              <a:solidFill>
                <a:srgbClr val="736A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0AE689A2-F9BB-C34B-711E-5DA6AC52B8D3}"/>
              </a:ext>
            </a:extLst>
          </p:cNvPr>
          <p:cNvSpPr txBox="1"/>
          <p:nvPr/>
        </p:nvSpPr>
        <p:spPr>
          <a:xfrm>
            <a:off x="6406107" y="5950985"/>
            <a:ext cx="2196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rgbClr val="344F73"/>
                </a:solidFill>
                <a:latin typeface="Montserrat Light" pitchFamily="2" charset="0"/>
              </a:rPr>
              <a:t>Javier Fraile Fernández</a:t>
            </a:r>
            <a:endParaRPr lang="es-SV" sz="1400" b="1" dirty="0">
              <a:solidFill>
                <a:srgbClr val="344F73"/>
              </a:solidFill>
              <a:latin typeface="Montserrat Light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BBD03A-6772-97E0-BF53-AE01ED63AD75}"/>
              </a:ext>
            </a:extLst>
          </p:cNvPr>
          <p:cNvSpPr txBox="1"/>
          <p:nvPr/>
        </p:nvSpPr>
        <p:spPr>
          <a:xfrm>
            <a:off x="6809355" y="6192087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rgbClr val="344F73"/>
                </a:solidFill>
                <a:latin typeface="Montserrat Light" pitchFamily="2" charset="0"/>
              </a:rPr>
              <a:t>javi.fraile.reinosa@gmail.com</a:t>
            </a:r>
            <a:endParaRPr lang="es-SV" sz="1400" dirty="0">
              <a:solidFill>
                <a:srgbClr val="344F73"/>
              </a:solidFill>
              <a:latin typeface="Montserrat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85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|1.7|0.8|1.5|0.8"/>
</p:tagLst>
</file>

<file path=ppt/theme/theme1.xml><?xml version="1.0" encoding="utf-8"?>
<a:theme xmlns:a="http://schemas.openxmlformats.org/drawingml/2006/main" name="Tema de Office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394</Words>
  <Application>Microsoft Office PowerPoint</Application>
  <PresentationFormat>Widescreen</PresentationFormat>
  <Paragraphs>109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Aptos Display</vt:lpstr>
      <vt:lpstr>Arial</vt:lpstr>
      <vt:lpstr>Lato</vt:lpstr>
      <vt:lpstr>Montserrat ExtraBold</vt:lpstr>
      <vt:lpstr>Montserrat Light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javier fraile fernandez</dc:creator>
  <cp:lastModifiedBy>Javier Fraile Fernández</cp:lastModifiedBy>
  <cp:revision>17</cp:revision>
  <dcterms:created xsi:type="dcterms:W3CDTF">2025-03-30T20:59:28Z</dcterms:created>
  <dcterms:modified xsi:type="dcterms:W3CDTF">2025-05-25T10:07:28Z</dcterms:modified>
</cp:coreProperties>
</file>