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7480772" r:id="rId2"/>
    <p:sldId id="445" r:id="rId3"/>
    <p:sldId id="44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35"/>
  </p:normalViewPr>
  <p:slideViewPr>
    <p:cSldViewPr snapToGrid="0">
      <p:cViewPr varScale="1">
        <p:scale>
          <a:sx n="91" d="100"/>
          <a:sy n="91" d="100"/>
        </p:scale>
        <p:origin x="132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8381-53C1-CE62-7CEA-93A4C440B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1D778-6DCA-25EB-E750-34C2BC331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120F7-10ED-AC85-555B-F3004725E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2763-45CE-41A6-B4E4-5D330887BC63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19FCD-C715-A302-3251-626F2F56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9CDC7-771F-E919-D2E6-55567CED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EB7E-0151-47D7-B170-B0A7FCEF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1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453C-1C9A-8175-DA29-4A9F7B33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AB968-F2B4-E5F3-C8C1-91ADF8BAC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CEB3A-021B-F4EC-1C2B-7DC25EF5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2763-45CE-41A6-B4E4-5D330887BC63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B644-58BD-E8F2-5820-44BCD547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D1C1-60BD-AA77-D409-D4A6802C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EB7E-0151-47D7-B170-B0A7FCEF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D5A872-FF6E-2445-9CB0-65FE54E19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257F9-1F96-2FB4-22AA-DA81A68F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23249-21E7-DF4A-A8E6-30ADAA31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2763-45CE-41A6-B4E4-5D330887BC63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0907-0905-864A-1272-693AA3FE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6B474-A8DF-FFED-4DA4-A2873645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EB7E-0151-47D7-B170-B0A7FCEF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45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idebar w/ Image" userDrawn="1">
  <p:cSld name="Blue Sidebar w/ Imag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/>
          <p:nvPr/>
        </p:nvSpPr>
        <p:spPr>
          <a:xfrm>
            <a:off x="1" y="1"/>
            <a:ext cx="4352924" cy="6338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 Next LT Pro Light" pitchFamily="50" charset="0"/>
              <a:ea typeface="Avenir Next LT Pro Light"/>
              <a:cs typeface="Avenir Next LT Pro Light"/>
              <a:sym typeface="Avenir Next LT Pro Light"/>
            </a:endParaRPr>
          </a:p>
        </p:txBody>
      </p:sp>
      <p:sp>
        <p:nvSpPr>
          <p:cNvPr id="44" name="Google Shape;44;p26"/>
          <p:cNvSpPr>
            <a:spLocks noGrp="1"/>
          </p:cNvSpPr>
          <p:nvPr>
            <p:ph type="pic" idx="2"/>
          </p:nvPr>
        </p:nvSpPr>
        <p:spPr>
          <a:xfrm>
            <a:off x="4352925" y="0"/>
            <a:ext cx="7839075" cy="63387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D3E64B2-DD24-5E05-C333-DF1F3D1FD5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981200"/>
            <a:ext cx="3228975" cy="4000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551B90-C8AE-12A9-5488-CA9F185630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Pathward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30FBD-F77D-39D1-1AF7-D7114663A8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158B9F-54D1-4062-BD9F-15ACF280A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DE6EF3-ED2C-EA33-EB0E-020FDCC04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66811"/>
            <a:ext cx="3228975" cy="1181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906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38DE9-6D43-DDA5-4300-EC7D4C33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874D6-4CE5-D2D1-DB7C-AEF37FF57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D38A1-6FF1-BB07-1391-861F479C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2763-45CE-41A6-B4E4-5D330887BC63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D2255-B0E6-48F1-FEBE-8163E30B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5AA37-F6FF-C124-29E2-285B32C8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EB7E-0151-47D7-B170-B0A7FCEF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CBF7-0677-CC1D-3FD2-025EC5EF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FC9AB-996B-9FFE-E00E-AADECB87F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45CB2-9C69-EA75-8537-6623209E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2763-45CE-41A6-B4E4-5D330887BC63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D2278-9545-FD69-671F-419CBC7C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A2353-59E3-C7BF-6749-BF56555F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EB7E-0151-47D7-B170-B0A7FCEF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7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451B7-B68F-425A-55D9-3178955E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183E2-FCA2-9A7D-6C2A-6C527BFAB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EEAE1-EE15-258A-9933-695F6A76E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65000-CFE7-5D5A-8240-48B2DCA6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2763-45CE-41A6-B4E4-5D330887BC63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86226-8FC5-F4B6-7877-0E83F78E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9DD29-CF74-8811-2B92-CA1A9742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EB7E-0151-47D7-B170-B0A7FCEF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0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A6A9-CE98-A7F5-A0F6-E7B6A5CAB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9BFDC-B451-72B3-8568-A6E775131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AEE72-42FA-FDC6-6326-607C763CB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FAC6D-CA8C-4A94-6F5F-FAB4ED86B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1F754D-F4F4-2B26-AD42-769D67CE4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02BB9A-0492-38BE-B71B-FC3F0DC8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2763-45CE-41A6-B4E4-5D330887BC63}" type="datetimeFigureOut">
              <a:rPr lang="en-US" smtClean="0"/>
              <a:t>7/7/25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793F9-A0D3-F9B6-1E1A-67901D84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B293FB-CABB-7456-CF34-ACBDF10B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EB7E-0151-47D7-B170-B0A7FCEF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1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F402-2386-9A5B-E4B0-9CCD143CF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7928A-0016-8BEE-C14B-78518322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2763-45CE-41A6-B4E4-5D330887BC63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1AFFB-9357-888A-0A74-1E32A0E1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DC516-D6E2-45F9-AFD8-3D676524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EB7E-0151-47D7-B170-B0A7FCEF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4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744420-7169-1BA3-7B2E-090A6ECC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2763-45CE-41A6-B4E4-5D330887BC63}" type="datetimeFigureOut">
              <a:rPr lang="en-US" smtClean="0"/>
              <a:t>7/7/25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A4C51E-F497-3CA6-AB1D-04D3DDC2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335F7-FBB4-4AD7-8CB1-20DD7F96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EB7E-0151-47D7-B170-B0A7FCEF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4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88AB3-C285-E545-2269-FCEE7604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35FCA-5BA1-4B0A-D5B3-7E99474F1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8BCA5-36EA-47B4-4F6E-50CAB2659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7510E-4BC0-EF37-1ECF-D116681F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2763-45CE-41A6-B4E4-5D330887BC63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BE2B9-D71A-900C-851F-9D1ED6FD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F8C64-64A5-5D4A-7458-E558093F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EB7E-0151-47D7-B170-B0A7FCEF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8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5B05-50BC-2560-7B99-4C395063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79499-765D-1EA7-5184-15980A35C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6B17A-6EC7-5319-5F69-EBD784836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19F47-BA1B-44BB-45FC-6C1A84C9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2763-45CE-41A6-B4E4-5D330887BC63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5A10F-8A43-448A-CCF4-0074FE28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17AA3-349F-B40F-263B-76BFEBB6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EB7E-0151-47D7-B170-B0A7FCEF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6F89A0-A428-38F4-8CA3-A4C743BD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F1BB3-0D85-1AB9-34F9-673595BEA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308DA-D2E5-58FB-EF86-94A461E67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3A2763-45CE-41A6-B4E4-5D330887BC63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9240B-63D8-7F30-D16B-4C09C7CC3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64282-365A-17BF-3201-F35397730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46EB7E-0151-47D7-B170-B0A7FCEF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3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89305-5EDD-4229-0FFE-335F324F6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screenshot of a web page&#10;&#10;AI-generated content may be incorrect.">
            <a:extLst>
              <a:ext uri="{FF2B5EF4-FFF2-40B4-BE49-F238E27FC236}">
                <a16:creationId xmlns:a16="http://schemas.microsoft.com/office/drawing/2014/main" id="{D9E1EB32-27E2-3717-2DD2-606B650DF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768" y="286495"/>
            <a:ext cx="3228342" cy="5836313"/>
          </a:xfrm>
          <a:prstGeom prst="rect">
            <a:avLst/>
          </a:prstGeom>
        </p:spPr>
      </p:pic>
      <p:pic>
        <p:nvPicPr>
          <p:cNvPr id="2" name="Picture Placeholder 1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261628D5-B28A-9AF6-2675-EADC34BBAEB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39256" b="39256"/>
          <a:stretch/>
        </p:blipFill>
        <p:spPr>
          <a:xfrm flipV="1">
            <a:off x="13992520" y="-121156"/>
            <a:ext cx="80869" cy="257634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65EBE-C05D-4529-4BE7-4472FFAB56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300" cap="none">
                <a:latin typeface="Avenir Next LT Pro"/>
              </a:rPr>
              <a:t>Completed our ABM campaign during the initial weeks of </a:t>
            </a:r>
            <a:r>
              <a:rPr lang="en-US" sz="1300">
                <a:latin typeface="Avenir Next LT Pro"/>
              </a:rPr>
              <a:t>FY25</a:t>
            </a:r>
            <a:endParaRPr lang="en-US" sz="1300" cap="none">
              <a:latin typeface="Avenir Next LT Pro"/>
            </a:endParaRPr>
          </a:p>
          <a:p>
            <a:r>
              <a:rPr lang="en-US" sz="1300" cap="none">
                <a:latin typeface="Avenir Next LT Pro"/>
              </a:rPr>
              <a:t>Target audience: institutional lenders, independent advisors</a:t>
            </a:r>
            <a:endParaRPr lang="en-US" sz="1300" cap="none">
              <a:solidFill>
                <a:srgbClr val="000000"/>
              </a:solidFill>
              <a:latin typeface="Avenir Next LT Pro"/>
            </a:endParaRPr>
          </a:p>
          <a:p>
            <a:r>
              <a:rPr lang="en-US" sz="1300" cap="none">
                <a:latin typeface="Avenir Next LT Pro"/>
              </a:rPr>
              <a:t>Email, display ads, and landing pages focused the on-going execution in the final stages by providing feature of capabilities through resource hub page with sell-sheets, articles, webinar, thought-leadership</a:t>
            </a:r>
            <a:endParaRPr lang="en-US" sz="1300" cap="none">
              <a:solidFill>
                <a:srgbClr val="000000"/>
              </a:solidFill>
              <a:latin typeface="Avenir Next LT Pro"/>
            </a:endParaRPr>
          </a:p>
          <a:p>
            <a:r>
              <a:rPr lang="en-US" sz="1300" cap="none">
                <a:latin typeface="Avenir Next LT Pro"/>
              </a:rPr>
              <a:t>We continue to email to this target audience to remain top of mind. Fresh content and funding announcements lead our messaging (see recent execution at right).</a:t>
            </a:r>
            <a:endParaRPr lang="en-US" sz="1300" cap="none">
              <a:solidFill>
                <a:srgbClr val="000000"/>
              </a:solidFill>
              <a:latin typeface="Avenir Next LT Pro"/>
            </a:endParaRPr>
          </a:p>
          <a:p>
            <a:endParaRPr lang="en-US">
              <a:solidFill>
                <a:srgbClr val="000000"/>
              </a:solidFill>
              <a:latin typeface="Avenir Next LT Pro"/>
            </a:endParaRPr>
          </a:p>
          <a:p>
            <a:endParaRPr lang="en-US" sz="1300">
              <a:latin typeface="Avenir Next LT Pr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30B8A4-584B-2DE0-503D-E991164E24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158B9F-54D1-4062-BD9F-15ACF280AE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156DEF4-7494-0E24-A05B-52C5CF76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6811"/>
            <a:ext cx="3344721" cy="1238973"/>
          </a:xfrm>
        </p:spPr>
        <p:txBody>
          <a:bodyPr>
            <a:normAutofit fontScale="90000"/>
          </a:bodyPr>
          <a:lstStyle/>
          <a:p>
            <a:r>
              <a:rPr lang="en-US" sz="2800" b="1">
                <a:latin typeface="Avenir Next LT Pro"/>
              </a:rPr>
              <a:t>Commercial Finance Email Campaign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393BD4F-B11D-D86A-E2A0-57FE7E6111F6}"/>
              </a:ext>
            </a:extLst>
          </p:cNvPr>
          <p:cNvSpPr/>
          <p:nvPr/>
        </p:nvSpPr>
        <p:spPr>
          <a:xfrm>
            <a:off x="10109523" y="2642690"/>
            <a:ext cx="1932752" cy="8971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3K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sym typeface="Symbol" panose="05050102010706020507" pitchFamily="18" charset="2"/>
              </a:rPr>
              <a:t>Accounts Emailed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26K+ Sent | 3.7K+ Opens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(22.83%)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26" name="Picture 25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2D0431AA-CE5B-C51F-FA49-C5CCB9028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328" y="2638835"/>
            <a:ext cx="2054274" cy="2112702"/>
          </a:xfrm>
          <a:prstGeom prst="rect">
            <a:avLst/>
          </a:prstGeom>
        </p:spPr>
      </p:pic>
      <p:pic>
        <p:nvPicPr>
          <p:cNvPr id="27" name="Picture 26" descr="A person laughing and clapping hands&#10;&#10;AI-generated content may be incorrect.">
            <a:extLst>
              <a:ext uri="{FF2B5EF4-FFF2-40B4-BE49-F238E27FC236}">
                <a16:creationId xmlns:a16="http://schemas.microsoft.com/office/drawing/2014/main" id="{C90BCE77-4F33-73DE-37B0-239A50917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177" y="281986"/>
            <a:ext cx="4106839" cy="217966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9C9495-B644-6983-153C-C3E5544DBFA7}"/>
              </a:ext>
            </a:extLst>
          </p:cNvPr>
          <p:cNvSpPr/>
          <p:nvPr/>
        </p:nvSpPr>
        <p:spPr>
          <a:xfrm>
            <a:off x="10109522" y="3694975"/>
            <a:ext cx="1932752" cy="8971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810K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sym typeface="Symbol" panose="05050102010706020507" pitchFamily="18" charset="2"/>
              </a:rPr>
              <a:t>Digital Ad Impressions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2.8K+ Clicks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0FFFCC-AA05-A5BF-E805-6E6A5F215C5F}"/>
              </a:ext>
            </a:extLst>
          </p:cNvPr>
          <p:cNvSpPr txBox="1"/>
          <p:nvPr/>
        </p:nvSpPr>
        <p:spPr>
          <a:xfrm>
            <a:off x="130205" y="5867717"/>
            <a:ext cx="332774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CORE EXECUTION TEAM: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Barbara Raus, Dan Webster, Tara Whittaker, Susan Witkowski, and Courtney Heidelberg</a:t>
            </a:r>
          </a:p>
        </p:txBody>
      </p:sp>
    </p:spTree>
    <p:extLst>
      <p:ext uri="{BB962C8B-B14F-4D97-AF65-F5344CB8AC3E}">
        <p14:creationId xmlns:p14="http://schemas.microsoft.com/office/powerpoint/2010/main" val="20248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F95C7-B3ED-3480-3566-8B46E12B7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0D6AFF64-5322-6E5D-97E4-E96BD9EA750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39256" b="39256"/>
          <a:stretch/>
        </p:blipFill>
        <p:spPr>
          <a:xfrm flipV="1">
            <a:off x="13992520" y="-121156"/>
            <a:ext cx="80869" cy="257634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323E0-9789-5F3D-57ED-8399144975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300" cap="none">
                <a:latin typeface="Avenir Next LT Pro"/>
              </a:rPr>
              <a:t>Target audience: institutional lenders, independent advisors</a:t>
            </a:r>
            <a:endParaRPr lang="en-US">
              <a:latin typeface="Avenir Next LT Pro"/>
            </a:endParaRPr>
          </a:p>
          <a:p>
            <a:r>
              <a:rPr lang="en-US" sz="1300">
                <a:latin typeface="Avenir Next LT Pro"/>
              </a:rPr>
              <a:t>Continue</a:t>
            </a:r>
            <a:r>
              <a:rPr lang="en-US" sz="1300" cap="none">
                <a:latin typeface="Avenir Next LT Pro"/>
              </a:rPr>
              <a:t> to email to this target audience to remain top of mind. Fresh content and funding announcements lead our messaging (see recent execution at right).</a:t>
            </a:r>
          </a:p>
          <a:p>
            <a:endParaRPr lang="en-US">
              <a:latin typeface="Avenir Next LT Pr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19392-F1EE-0362-8CC9-6F8A7D32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158B9F-54D1-4062-BD9F-15ACF280AE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4C8162-73A1-B0EC-7A11-09C5D19A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6811"/>
            <a:ext cx="3354367" cy="1200391"/>
          </a:xfrm>
        </p:spPr>
        <p:txBody>
          <a:bodyPr>
            <a:normAutofit fontScale="90000"/>
          </a:bodyPr>
          <a:lstStyle/>
          <a:p>
            <a:r>
              <a:rPr lang="en-US" sz="2800" b="1">
                <a:latin typeface="Avenir Next LT Pro"/>
              </a:rPr>
              <a:t>Commercial Finance Email Campaign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ADBBD5-DDCE-4167-B51E-5EEFB1DC8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571" y="215776"/>
            <a:ext cx="3098754" cy="590722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215D9A-DF8A-A468-FBFA-30C4B8738637}"/>
              </a:ext>
            </a:extLst>
          </p:cNvPr>
          <p:cNvSpPr/>
          <p:nvPr/>
        </p:nvSpPr>
        <p:spPr>
          <a:xfrm>
            <a:off x="8778238" y="1966542"/>
            <a:ext cx="1932752" cy="8971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905.5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sym typeface="Symbol" panose="05050102010706020507" pitchFamily="18" charset="2"/>
              </a:rPr>
              <a:t>Opens (28.6%)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Ind Benchmark: 20-25%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CF790F-9EBB-8FEE-B5AE-0E9518E9D630}"/>
              </a:ext>
            </a:extLst>
          </p:cNvPr>
          <p:cNvSpPr/>
          <p:nvPr/>
        </p:nvSpPr>
        <p:spPr>
          <a:xfrm>
            <a:off x="8780147" y="571930"/>
            <a:ext cx="1932752" cy="8971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3166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sym typeface="Symbol" panose="05050102010706020507" pitchFamily="18" charset="2"/>
              </a:rPr>
              <a:t>Emails Delivered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3723 Sent | 12 Unsubscribes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45D3E1-F04B-C0EC-C1FE-9133894631D1}"/>
              </a:ext>
            </a:extLst>
          </p:cNvPr>
          <p:cNvSpPr/>
          <p:nvPr/>
        </p:nvSpPr>
        <p:spPr>
          <a:xfrm>
            <a:off x="8776028" y="3414808"/>
            <a:ext cx="1932752" cy="8971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18.9%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sym typeface="Symbol" panose="05050102010706020507" pitchFamily="18" charset="2"/>
              </a:rPr>
              <a:t>Click-to-Open 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% of Opens that result in clicks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F6D3-892B-DC5F-0E20-08827A97A907}"/>
              </a:ext>
            </a:extLst>
          </p:cNvPr>
          <p:cNvSpPr txBox="1"/>
          <p:nvPr/>
        </p:nvSpPr>
        <p:spPr>
          <a:xfrm>
            <a:off x="686296" y="1455973"/>
            <a:ext cx="3450819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140" normalizeH="0" baseline="0" noProof="0" dirty="0">
                <a:ln>
                  <a:noFill/>
                </a:ln>
                <a:solidFill>
                  <a:srgbClr val="F2A900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sym typeface="Symbol" panose="05050102010706020507" pitchFamily="18" charset="2"/>
              </a:rPr>
              <a:t>SHIFT TO ON-GOING CAMPAIGN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A9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624EE-0AC4-25D9-DD75-4B342E10C49B}"/>
              </a:ext>
            </a:extLst>
          </p:cNvPr>
          <p:cNvSpPr txBox="1"/>
          <p:nvPr/>
        </p:nvSpPr>
        <p:spPr>
          <a:xfrm>
            <a:off x="130205" y="5867717"/>
            <a:ext cx="332774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CORE EXECUTION TEAM: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Barbara Raus, Dan Webster, Tara Whittaker, Susan Witkowski, and Courtney Heidelberg</a:t>
            </a:r>
          </a:p>
        </p:txBody>
      </p:sp>
    </p:spTree>
    <p:extLst>
      <p:ext uri="{BB962C8B-B14F-4D97-AF65-F5344CB8AC3E}">
        <p14:creationId xmlns:p14="http://schemas.microsoft.com/office/powerpoint/2010/main" val="22471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4A608-61C3-500C-DB43-3E57D4EF9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A0E27D-5138-2930-9816-39A434A6A0DA}"/>
              </a:ext>
            </a:extLst>
          </p:cNvPr>
          <p:cNvSpPr/>
          <p:nvPr/>
        </p:nvSpPr>
        <p:spPr>
          <a:xfrm>
            <a:off x="4353637" y="3409"/>
            <a:ext cx="7840638" cy="6316639"/>
          </a:xfrm>
          <a:prstGeom prst="rect">
            <a:avLst/>
          </a:prstGeom>
          <a:solidFill>
            <a:srgbClr val="E6EDF4"/>
          </a:solidFill>
          <a:ln>
            <a:solidFill>
              <a:srgbClr val="E6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venir Next LT Pro"/>
            </a:endParaRPr>
          </a:p>
        </p:txBody>
      </p:sp>
      <p:pic>
        <p:nvPicPr>
          <p:cNvPr id="14" name="Picture 13" descr="A person using a computer and a phone&#10;&#10;AI-generated content may be incorrect.">
            <a:extLst>
              <a:ext uri="{FF2B5EF4-FFF2-40B4-BE49-F238E27FC236}">
                <a16:creationId xmlns:a16="http://schemas.microsoft.com/office/drawing/2014/main" id="{2CF79DA2-676A-A32C-F711-1C6A5712A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643" y="653679"/>
            <a:ext cx="2826764" cy="2607681"/>
          </a:xfrm>
          <a:prstGeom prst="rect">
            <a:avLst/>
          </a:prstGeom>
        </p:spPr>
      </p:pic>
      <p:pic>
        <p:nvPicPr>
          <p:cNvPr id="13" name="Picture 12" descr="A person looking at a computer&#10;&#10;AI-generated content may be incorrect.">
            <a:extLst>
              <a:ext uri="{FF2B5EF4-FFF2-40B4-BE49-F238E27FC236}">
                <a16:creationId xmlns:a16="http://schemas.microsoft.com/office/drawing/2014/main" id="{78F5E014-6096-9A79-002D-7D9CADF8C1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8" t="1681"/>
          <a:stretch/>
        </p:blipFill>
        <p:spPr>
          <a:xfrm>
            <a:off x="8172557" y="629998"/>
            <a:ext cx="3077375" cy="265504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28D05-ACB8-0F80-7B33-9095D6EC6C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981199"/>
            <a:ext cx="3314888" cy="4165599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cap="none" dirty="0">
                <a:latin typeface="Avenir Next LT Pro"/>
              </a:rPr>
              <a:t>Following an execution of  articles specific to SBA and USDA funding in FY 2024 Q2/3 we created and published a 3-part series on cash flow and follow up article about business credit.</a:t>
            </a:r>
          </a:p>
          <a:p>
            <a:pPr>
              <a:lnSpc>
                <a:spcPct val="170000"/>
              </a:lnSpc>
            </a:pPr>
            <a:r>
              <a:rPr lang="en-US" cap="none" dirty="0">
                <a:latin typeface="Avenir Next LT Pro"/>
              </a:rPr>
              <a:t>These were supported with organic LinkedIn posts with each publish and shared across the ccl organization with tips for use in team members own outreach.</a:t>
            </a:r>
          </a:p>
          <a:p>
            <a:pPr marL="0" indent="0">
              <a:lnSpc>
                <a:spcPct val="170000"/>
              </a:lnSpc>
              <a:buNone/>
            </a:pPr>
            <a:endParaRPr lang="en-US" cap="none" dirty="0">
              <a:latin typeface="Avenir Next LT Pro"/>
            </a:endParaRPr>
          </a:p>
          <a:p>
            <a:endParaRPr lang="en-US" cap="none" dirty="0">
              <a:latin typeface="Avenir Next LT Pro"/>
            </a:endParaRPr>
          </a:p>
          <a:p>
            <a:pPr marL="0" indent="0">
              <a:buNone/>
            </a:pPr>
            <a:endParaRPr lang="en-US" cap="none" dirty="0">
              <a:latin typeface="Avenir Next LT Pro"/>
            </a:endParaRPr>
          </a:p>
          <a:p>
            <a:pPr marL="0" indent="0">
              <a:buNone/>
            </a:pPr>
            <a:endParaRPr lang="en-US" cap="none" dirty="0">
              <a:highlight>
                <a:srgbClr val="00FFFF"/>
              </a:highlight>
              <a:latin typeface="Avenir Next LT Pro"/>
            </a:endParaRPr>
          </a:p>
          <a:p>
            <a:pPr marL="0" indent="0">
              <a:buNone/>
            </a:pPr>
            <a:br>
              <a:rPr lang="en-US" cap="none" dirty="0">
                <a:latin typeface="Avenir Next LT Pro"/>
              </a:rPr>
            </a:br>
            <a:endParaRPr lang="en-US" cap="none" dirty="0">
              <a:latin typeface="Avenir Next LT Pro"/>
            </a:endParaRPr>
          </a:p>
          <a:p>
            <a:endParaRPr lang="en-US" dirty="0">
              <a:latin typeface="Avenir Next LT Pr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AC107-C9D1-12D5-417C-3BE07E05E1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158B9F-54D1-4062-BD9F-15ACF280AE84}" type="slidenum">
              <a:rPr lang="en-US" smtClean="0">
                <a:latin typeface="Avenir Next LT Pro"/>
              </a:rPr>
              <a:pPr/>
              <a:t>3</a:t>
            </a:fld>
            <a:endParaRPr lang="en-US">
              <a:latin typeface="Avenir Next LT Pro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ECD7DF-7212-1E59-EE59-6B51CC99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latin typeface="Avenir Next LT Pro"/>
              </a:rPr>
              <a:t>Commercial Finance  Article Series</a:t>
            </a:r>
          </a:p>
        </p:txBody>
      </p:sp>
      <p:pic>
        <p:nvPicPr>
          <p:cNvPr id="9" name="Picture 8" descr="A graphic of a credit score&#10;&#10;AI-generated content may be incorrect.">
            <a:extLst>
              <a:ext uri="{FF2B5EF4-FFF2-40B4-BE49-F238E27FC236}">
                <a16:creationId xmlns:a16="http://schemas.microsoft.com/office/drawing/2014/main" id="{BB6FFC48-C88F-531B-82DD-E8925F0E42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534"/>
          <a:stretch/>
        </p:blipFill>
        <p:spPr>
          <a:xfrm>
            <a:off x="8166100" y="3449933"/>
            <a:ext cx="3043120" cy="2696867"/>
          </a:xfrm>
          <a:prstGeom prst="rect">
            <a:avLst/>
          </a:prstGeom>
        </p:spPr>
      </p:pic>
      <p:pic>
        <p:nvPicPr>
          <p:cNvPr id="11" name="Picture 10" descr="A person and person looking at a computer&#10;&#10;AI-generated content may be incorrect.">
            <a:extLst>
              <a:ext uri="{FF2B5EF4-FFF2-40B4-BE49-F238E27FC236}">
                <a16:creationId xmlns:a16="http://schemas.microsoft.com/office/drawing/2014/main" id="{4E41BAAA-3519-7932-9965-76F483D3A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70"/>
          <a:stretch/>
        </p:blipFill>
        <p:spPr>
          <a:xfrm>
            <a:off x="4896372" y="3449932"/>
            <a:ext cx="2831578" cy="2696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626EF-F9A0-E4E6-EA96-17F24BF8FF4E}"/>
              </a:ext>
            </a:extLst>
          </p:cNvPr>
          <p:cNvSpPr txBox="1"/>
          <p:nvPr/>
        </p:nvSpPr>
        <p:spPr>
          <a:xfrm>
            <a:off x="130205" y="5867717"/>
            <a:ext cx="332774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</a:rPr>
              <a:t>CORE EXECUTION TEAM: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</a:rPr>
              <a:t>Barbara Raus, Dan Webster, Tara Whittaker, Susan Witkowski, </a:t>
            </a:r>
            <a:r>
              <a:rPr lang="en-US" sz="800">
                <a:solidFill>
                  <a:srgbClr val="FFFFFF"/>
                </a:solidFill>
                <a:latin typeface="Avenir Next LT Pro"/>
              </a:rPr>
              <a:t>and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</a:rPr>
              <a:t>Courtney Heidelberg</a:t>
            </a:r>
            <a:endParaRPr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DECBF5-3CE9-F9C0-D2F5-EF6AFB687341}"/>
              </a:ext>
            </a:extLst>
          </p:cNvPr>
          <p:cNvSpPr/>
          <p:nvPr/>
        </p:nvSpPr>
        <p:spPr>
          <a:xfrm>
            <a:off x="1230369" y="4637282"/>
            <a:ext cx="1932752" cy="8971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Avenir Next LT Pro"/>
              </a:rPr>
              <a:t>252 to 354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en-US" sz="1100" b="1" dirty="0">
                <a:solidFill>
                  <a:prstClr val="black"/>
                </a:solidFill>
                <a:latin typeface="Avenir Next LT Pro"/>
                <a:sym typeface="Symbol" panose="05050102010706020507" pitchFamily="18" charset="2"/>
              </a:rPr>
              <a:t>Range of Page Views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90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308</Words>
  <Application>Microsoft Macintosh PowerPoint</Application>
  <PresentationFormat>Widescreen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Avenir Next LT Pro</vt:lpstr>
      <vt:lpstr>Avenir Next LT Pro Light</vt:lpstr>
      <vt:lpstr>Office Theme</vt:lpstr>
      <vt:lpstr>Commercial Finance Email Campaign</vt:lpstr>
      <vt:lpstr>Commercial Finance Email Campaign</vt:lpstr>
      <vt:lpstr>Commercial Finance  Article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Webster</dc:creator>
  <cp:lastModifiedBy>Daniel Webster</cp:lastModifiedBy>
  <cp:revision>2</cp:revision>
  <dcterms:created xsi:type="dcterms:W3CDTF">2025-07-07T18:37:15Z</dcterms:created>
  <dcterms:modified xsi:type="dcterms:W3CDTF">2025-07-08T01:36:21Z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9a40f2f-a699-4e45-88c8-cf3dcd490672_Enabled">
    <vt:lpwstr>true</vt:lpwstr>
  </property>
  <property fmtid="{D5CDD505-2E9C-101B-9397-08002B2CF9AE}" pid="3" name="MSIP_Label_f9a40f2f-a699-4e45-88c8-cf3dcd490672_SetDate">
    <vt:lpwstr>2025-07-07T18:37:49Z</vt:lpwstr>
  </property>
  <property fmtid="{D5CDD505-2E9C-101B-9397-08002B2CF9AE}" pid="4" name="MSIP_Label_f9a40f2f-a699-4e45-88c8-cf3dcd490672_Method">
    <vt:lpwstr>Standard</vt:lpwstr>
  </property>
  <property fmtid="{D5CDD505-2E9C-101B-9397-08002B2CF9AE}" pid="5" name="MSIP_Label_f9a40f2f-a699-4e45-88c8-cf3dcd490672_Name">
    <vt:lpwstr>Internal Use Only</vt:lpwstr>
  </property>
  <property fmtid="{D5CDD505-2E9C-101B-9397-08002B2CF9AE}" pid="6" name="MSIP_Label_f9a40f2f-a699-4e45-88c8-cf3dcd490672_SiteId">
    <vt:lpwstr>38821221-2b65-4519-9c7c-8f220162ab8e</vt:lpwstr>
  </property>
  <property fmtid="{D5CDD505-2E9C-101B-9397-08002B2CF9AE}" pid="7" name="MSIP_Label_f9a40f2f-a699-4e45-88c8-cf3dcd490672_ActionId">
    <vt:lpwstr>16038de6-a854-4a72-bfef-70e9d05271c5</vt:lpwstr>
  </property>
  <property fmtid="{D5CDD505-2E9C-101B-9397-08002B2CF9AE}" pid="8" name="MSIP_Label_f9a40f2f-a699-4e45-88c8-cf3dcd490672_ContentBits">
    <vt:lpwstr>0</vt:lpwstr>
  </property>
  <property fmtid="{D5CDD505-2E9C-101B-9397-08002B2CF9AE}" pid="9" name="MSIP_Label_f9a40f2f-a699-4e45-88c8-cf3dcd490672_Tag">
    <vt:lpwstr>10, 3, 0, 1</vt:lpwstr>
  </property>
</Properties>
</file>